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6"/>
  </p:notesMasterIdLst>
  <p:sldIdLst>
    <p:sldId id="278" r:id="rId5"/>
    <p:sldId id="330" r:id="rId6"/>
    <p:sldId id="311" r:id="rId7"/>
    <p:sldId id="277" r:id="rId8"/>
    <p:sldId id="279" r:id="rId9"/>
    <p:sldId id="280" r:id="rId10"/>
    <p:sldId id="281" r:id="rId11"/>
    <p:sldId id="283" r:id="rId12"/>
    <p:sldId id="284" r:id="rId13"/>
    <p:sldId id="285" r:id="rId14"/>
    <p:sldId id="286" r:id="rId15"/>
    <p:sldId id="287" r:id="rId16"/>
    <p:sldId id="288" r:id="rId17"/>
    <p:sldId id="290" r:id="rId18"/>
    <p:sldId id="291" r:id="rId19"/>
    <p:sldId id="299" r:id="rId20"/>
    <p:sldId id="301" r:id="rId21"/>
    <p:sldId id="300" r:id="rId22"/>
    <p:sldId id="297" r:id="rId23"/>
    <p:sldId id="292" r:id="rId24"/>
    <p:sldId id="293" r:id="rId25"/>
    <p:sldId id="294" r:id="rId26"/>
    <p:sldId id="302" r:id="rId27"/>
    <p:sldId id="365" r:id="rId28"/>
    <p:sldId id="331" r:id="rId29"/>
    <p:sldId id="335" r:id="rId30"/>
    <p:sldId id="357" r:id="rId31"/>
    <p:sldId id="337" r:id="rId32"/>
    <p:sldId id="338" r:id="rId33"/>
    <p:sldId id="360" r:id="rId34"/>
    <p:sldId id="361" r:id="rId35"/>
    <p:sldId id="341" r:id="rId36"/>
    <p:sldId id="340" r:id="rId37"/>
    <p:sldId id="339" r:id="rId38"/>
    <p:sldId id="358" r:id="rId39"/>
    <p:sldId id="359" r:id="rId40"/>
    <p:sldId id="362" r:id="rId41"/>
    <p:sldId id="363" r:id="rId42"/>
    <p:sldId id="364" r:id="rId43"/>
    <p:sldId id="307" r:id="rId44"/>
    <p:sldId id="336" r:id="rId45"/>
    <p:sldId id="344" r:id="rId46"/>
    <p:sldId id="345" r:id="rId47"/>
    <p:sldId id="346" r:id="rId48"/>
    <p:sldId id="347" r:id="rId49"/>
    <p:sldId id="348" r:id="rId50"/>
    <p:sldId id="349" r:id="rId51"/>
    <p:sldId id="350" r:id="rId52"/>
    <p:sldId id="351" r:id="rId53"/>
    <p:sldId id="352" r:id="rId54"/>
    <p:sldId id="354" r:id="rId55"/>
    <p:sldId id="355" r:id="rId56"/>
    <p:sldId id="356" r:id="rId57"/>
    <p:sldId id="343" r:id="rId58"/>
    <p:sldId id="326" r:id="rId59"/>
    <p:sldId id="332" r:id="rId60"/>
    <p:sldId id="327" r:id="rId61"/>
    <p:sldId id="333" r:id="rId62"/>
    <p:sldId id="328" r:id="rId63"/>
    <p:sldId id="334" r:id="rId64"/>
    <p:sldId id="367"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1F1402-178A-4578-8173-2F46F3A2827D}" v="228" dt="2024-09-16T17:50:53.3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71" autoAdjust="0"/>
    <p:restoredTop sz="94660"/>
  </p:normalViewPr>
  <p:slideViewPr>
    <p:cSldViewPr snapToGrid="0">
      <p:cViewPr varScale="1">
        <p:scale>
          <a:sx n="51" d="100"/>
          <a:sy n="51" d="100"/>
        </p:scale>
        <p:origin x="58" y="3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ig Whaley-Smith" userId="5f3758e0-f3d4-466f-a84d-08b9c8a8b449" providerId="ADAL" clId="{D81F1402-178A-4578-8173-2F46F3A2827D}"/>
    <pc:docChg chg="undo custSel addSld delSld modSld sldOrd">
      <pc:chgData name="Teig Whaley-Smith" userId="5f3758e0-f3d4-466f-a84d-08b9c8a8b449" providerId="ADAL" clId="{D81F1402-178A-4578-8173-2F46F3A2827D}" dt="2024-09-16T17:57:57.795" v="3105" actId="478"/>
      <pc:docMkLst>
        <pc:docMk/>
      </pc:docMkLst>
      <pc:sldChg chg="addSp delSp modSp mod">
        <pc:chgData name="Teig Whaley-Smith" userId="5f3758e0-f3d4-466f-a84d-08b9c8a8b449" providerId="ADAL" clId="{D81F1402-178A-4578-8173-2F46F3A2827D}" dt="2024-09-16T17:57:57.795" v="3105" actId="478"/>
        <pc:sldMkLst>
          <pc:docMk/>
          <pc:sldMk cId="2856789843" sldId="278"/>
        </pc:sldMkLst>
        <pc:picChg chg="add del mod modCrop">
          <ac:chgData name="Teig Whaley-Smith" userId="5f3758e0-f3d4-466f-a84d-08b9c8a8b449" providerId="ADAL" clId="{D81F1402-178A-4578-8173-2F46F3A2827D}" dt="2024-09-16T17:57:57.795" v="3105" actId="478"/>
          <ac:picMkLst>
            <pc:docMk/>
            <pc:sldMk cId="2856789843" sldId="278"/>
            <ac:picMk id="5" creationId="{DC1FC142-8D28-9BA9-83F8-4AA99D0C36F2}"/>
          </ac:picMkLst>
        </pc:picChg>
      </pc:sldChg>
      <pc:sldChg chg="addSp modSp mod modAnim">
        <pc:chgData name="Teig Whaley-Smith" userId="5f3758e0-f3d4-466f-a84d-08b9c8a8b449" providerId="ADAL" clId="{D81F1402-178A-4578-8173-2F46F3A2827D}" dt="2024-09-16T16:48:06.648" v="302"/>
        <pc:sldMkLst>
          <pc:docMk/>
          <pc:sldMk cId="3807314022" sldId="284"/>
        </pc:sldMkLst>
        <pc:spChg chg="add mod">
          <ac:chgData name="Teig Whaley-Smith" userId="5f3758e0-f3d4-466f-a84d-08b9c8a8b449" providerId="ADAL" clId="{D81F1402-178A-4578-8173-2F46F3A2827D}" dt="2024-09-16T16:46:50.502" v="283" actId="403"/>
          <ac:spMkLst>
            <pc:docMk/>
            <pc:sldMk cId="3807314022" sldId="284"/>
            <ac:spMk id="5" creationId="{4204B42B-91BC-7BA6-3BD4-F354609E2CCF}"/>
          </ac:spMkLst>
        </pc:spChg>
        <pc:spChg chg="add mod">
          <ac:chgData name="Teig Whaley-Smith" userId="5f3758e0-f3d4-466f-a84d-08b9c8a8b449" providerId="ADAL" clId="{D81F1402-178A-4578-8173-2F46F3A2827D}" dt="2024-09-16T16:47:43.906" v="298" actId="1076"/>
          <ac:spMkLst>
            <pc:docMk/>
            <pc:sldMk cId="3807314022" sldId="284"/>
            <ac:spMk id="18" creationId="{E0A098D5-615E-4691-3A49-BDCE9FB7DE20}"/>
          </ac:spMkLst>
        </pc:spChg>
        <pc:spChg chg="add mod">
          <ac:chgData name="Teig Whaley-Smith" userId="5f3758e0-f3d4-466f-a84d-08b9c8a8b449" providerId="ADAL" clId="{D81F1402-178A-4578-8173-2F46F3A2827D}" dt="2024-09-16T16:47:30.156" v="294" actId="403"/>
          <ac:spMkLst>
            <pc:docMk/>
            <pc:sldMk cId="3807314022" sldId="284"/>
            <ac:spMk id="21" creationId="{EC966375-130D-C4E0-4E5E-A4A1EC527C2B}"/>
          </ac:spMkLst>
        </pc:spChg>
        <pc:spChg chg="mod">
          <ac:chgData name="Teig Whaley-Smith" userId="5f3758e0-f3d4-466f-a84d-08b9c8a8b449" providerId="ADAL" clId="{D81F1402-178A-4578-8173-2F46F3A2827D}" dt="2024-09-16T16:46:57.868" v="284" actId="164"/>
          <ac:spMkLst>
            <pc:docMk/>
            <pc:sldMk cId="3807314022" sldId="284"/>
            <ac:spMk id="35" creationId="{30AFDD3F-35C6-3AB0-B83E-47CAFD87107C}"/>
          </ac:spMkLst>
        </pc:spChg>
        <pc:spChg chg="mod">
          <ac:chgData name="Teig Whaley-Smith" userId="5f3758e0-f3d4-466f-a84d-08b9c8a8b449" providerId="ADAL" clId="{D81F1402-178A-4578-8173-2F46F3A2827D}" dt="2024-09-16T16:47:51.355" v="299" actId="164"/>
          <ac:spMkLst>
            <pc:docMk/>
            <pc:sldMk cId="3807314022" sldId="284"/>
            <ac:spMk id="36" creationId="{7D0C2761-B33D-08A3-3731-36D953E5E19C}"/>
          </ac:spMkLst>
        </pc:spChg>
        <pc:grpChg chg="add mod">
          <ac:chgData name="Teig Whaley-Smith" userId="5f3758e0-f3d4-466f-a84d-08b9c8a8b449" providerId="ADAL" clId="{D81F1402-178A-4578-8173-2F46F3A2827D}" dt="2024-09-16T16:46:57.868" v="284" actId="164"/>
          <ac:grpSpMkLst>
            <pc:docMk/>
            <pc:sldMk cId="3807314022" sldId="284"/>
            <ac:grpSpMk id="3" creationId="{4CE52451-78E5-B5DE-0F9B-754C907507B8}"/>
          </ac:grpSpMkLst>
        </pc:grpChg>
        <pc:grpChg chg="add mod">
          <ac:chgData name="Teig Whaley-Smith" userId="5f3758e0-f3d4-466f-a84d-08b9c8a8b449" providerId="ADAL" clId="{D81F1402-178A-4578-8173-2F46F3A2827D}" dt="2024-09-16T16:46:57.868" v="284" actId="164"/>
          <ac:grpSpMkLst>
            <pc:docMk/>
            <pc:sldMk cId="3807314022" sldId="284"/>
            <ac:grpSpMk id="6" creationId="{435DC373-218E-FE20-5088-F4151FC03034}"/>
          </ac:grpSpMkLst>
        </pc:grpChg>
        <pc:grpChg chg="add mod">
          <ac:chgData name="Teig Whaley-Smith" userId="5f3758e0-f3d4-466f-a84d-08b9c8a8b449" providerId="ADAL" clId="{D81F1402-178A-4578-8173-2F46F3A2827D}" dt="2024-09-16T16:47:51.355" v="299" actId="164"/>
          <ac:grpSpMkLst>
            <pc:docMk/>
            <pc:sldMk cId="3807314022" sldId="284"/>
            <ac:grpSpMk id="22" creationId="{B19F9219-BACD-4386-256C-EC018D4CC0F6}"/>
          </ac:grpSpMkLst>
        </pc:grpChg>
        <pc:cxnChg chg="mod">
          <ac:chgData name="Teig Whaley-Smith" userId="5f3758e0-f3d4-466f-a84d-08b9c8a8b449" providerId="ADAL" clId="{D81F1402-178A-4578-8173-2F46F3A2827D}" dt="2024-09-16T16:46:24.800" v="277" actId="164"/>
          <ac:cxnSpMkLst>
            <pc:docMk/>
            <pc:sldMk cId="3807314022" sldId="284"/>
            <ac:cxnSpMk id="19" creationId="{8C2B988F-D5F1-F923-F209-9798E1A9226B}"/>
          </ac:cxnSpMkLst>
        </pc:cxnChg>
        <pc:cxnChg chg="mod">
          <ac:chgData name="Teig Whaley-Smith" userId="5f3758e0-f3d4-466f-a84d-08b9c8a8b449" providerId="ADAL" clId="{D81F1402-178A-4578-8173-2F46F3A2827D}" dt="2024-09-16T16:46:24.800" v="277" actId="164"/>
          <ac:cxnSpMkLst>
            <pc:docMk/>
            <pc:sldMk cId="3807314022" sldId="284"/>
            <ac:cxnSpMk id="25" creationId="{51AF3833-1689-E866-DDB5-E2FD22BC461C}"/>
          </ac:cxnSpMkLst>
        </pc:cxnChg>
        <pc:cxnChg chg="mod">
          <ac:chgData name="Teig Whaley-Smith" userId="5f3758e0-f3d4-466f-a84d-08b9c8a8b449" providerId="ADAL" clId="{D81F1402-178A-4578-8173-2F46F3A2827D}" dt="2024-09-16T16:47:51.355" v="299" actId="164"/>
          <ac:cxnSpMkLst>
            <pc:docMk/>
            <pc:sldMk cId="3807314022" sldId="284"/>
            <ac:cxnSpMk id="33" creationId="{3A2927BC-860E-4494-5251-EE4912AAAE38}"/>
          </ac:cxnSpMkLst>
        </pc:cxnChg>
        <pc:cxnChg chg="mod">
          <ac:chgData name="Teig Whaley-Smith" userId="5f3758e0-f3d4-466f-a84d-08b9c8a8b449" providerId="ADAL" clId="{D81F1402-178A-4578-8173-2F46F3A2827D}" dt="2024-09-16T16:47:51.355" v="299" actId="164"/>
          <ac:cxnSpMkLst>
            <pc:docMk/>
            <pc:sldMk cId="3807314022" sldId="284"/>
            <ac:cxnSpMk id="34" creationId="{565194A1-2364-14B2-D147-F316A1BD7E2B}"/>
          </ac:cxnSpMkLst>
        </pc:cxnChg>
      </pc:sldChg>
      <pc:sldChg chg="addSp modSp modAnim">
        <pc:chgData name="Teig Whaley-Smith" userId="5f3758e0-f3d4-466f-a84d-08b9c8a8b449" providerId="ADAL" clId="{D81F1402-178A-4578-8173-2F46F3A2827D}" dt="2024-09-16T16:49:00.348" v="311"/>
        <pc:sldMkLst>
          <pc:docMk/>
          <pc:sldMk cId="1136502990" sldId="285"/>
        </pc:sldMkLst>
        <pc:spChg chg="mod">
          <ac:chgData name="Teig Whaley-Smith" userId="5f3758e0-f3d4-466f-a84d-08b9c8a8b449" providerId="ADAL" clId="{D81F1402-178A-4578-8173-2F46F3A2827D}" dt="2024-09-16T16:48:49.001" v="309" actId="164"/>
          <ac:spMkLst>
            <pc:docMk/>
            <pc:sldMk cId="1136502990" sldId="285"/>
            <ac:spMk id="23" creationId="{EF93416D-4E12-B8E9-7852-ECF99CE6FC48}"/>
          </ac:spMkLst>
        </pc:spChg>
        <pc:spChg chg="mod">
          <ac:chgData name="Teig Whaley-Smith" userId="5f3758e0-f3d4-466f-a84d-08b9c8a8b449" providerId="ADAL" clId="{D81F1402-178A-4578-8173-2F46F3A2827D}" dt="2024-09-16T16:48:49.001" v="309" actId="164"/>
          <ac:spMkLst>
            <pc:docMk/>
            <pc:sldMk cId="1136502990" sldId="285"/>
            <ac:spMk id="24" creationId="{5F78A662-9957-1D58-6962-A5F96392B36B}"/>
          </ac:spMkLst>
        </pc:spChg>
        <pc:spChg chg="mod">
          <ac:chgData name="Teig Whaley-Smith" userId="5f3758e0-f3d4-466f-a84d-08b9c8a8b449" providerId="ADAL" clId="{D81F1402-178A-4578-8173-2F46F3A2827D}" dt="2024-09-16T16:48:49.001" v="309" actId="164"/>
          <ac:spMkLst>
            <pc:docMk/>
            <pc:sldMk cId="1136502990" sldId="285"/>
            <ac:spMk id="25" creationId="{71BBEBD1-798A-84DF-8D9A-C21BE0F018C7}"/>
          </ac:spMkLst>
        </pc:spChg>
        <pc:spChg chg="mod">
          <ac:chgData name="Teig Whaley-Smith" userId="5f3758e0-f3d4-466f-a84d-08b9c8a8b449" providerId="ADAL" clId="{D81F1402-178A-4578-8173-2F46F3A2827D}" dt="2024-09-16T16:48:49.001" v="309" actId="164"/>
          <ac:spMkLst>
            <pc:docMk/>
            <pc:sldMk cId="1136502990" sldId="285"/>
            <ac:spMk id="26" creationId="{E68305F6-CF12-D770-8D33-DAFB3D0F4339}"/>
          </ac:spMkLst>
        </pc:spChg>
        <pc:spChg chg="mod">
          <ac:chgData name="Teig Whaley-Smith" userId="5f3758e0-f3d4-466f-a84d-08b9c8a8b449" providerId="ADAL" clId="{D81F1402-178A-4578-8173-2F46F3A2827D}" dt="2024-09-16T16:48:49.001" v="309" actId="164"/>
          <ac:spMkLst>
            <pc:docMk/>
            <pc:sldMk cId="1136502990" sldId="285"/>
            <ac:spMk id="27" creationId="{73B2093C-78DA-5C2E-AF1A-F60BAF6A4026}"/>
          </ac:spMkLst>
        </pc:spChg>
        <pc:spChg chg="mod">
          <ac:chgData name="Teig Whaley-Smith" userId="5f3758e0-f3d4-466f-a84d-08b9c8a8b449" providerId="ADAL" clId="{D81F1402-178A-4578-8173-2F46F3A2827D}" dt="2024-09-16T16:48:49.001" v="309" actId="164"/>
          <ac:spMkLst>
            <pc:docMk/>
            <pc:sldMk cId="1136502990" sldId="285"/>
            <ac:spMk id="30" creationId="{A15236BD-20BA-992E-7D05-709976ECAA78}"/>
          </ac:spMkLst>
        </pc:spChg>
        <pc:spChg chg="mod">
          <ac:chgData name="Teig Whaley-Smith" userId="5f3758e0-f3d4-466f-a84d-08b9c8a8b449" providerId="ADAL" clId="{D81F1402-178A-4578-8173-2F46F3A2827D}" dt="2024-09-16T16:48:29.581" v="305" actId="164"/>
          <ac:spMkLst>
            <pc:docMk/>
            <pc:sldMk cId="1136502990" sldId="285"/>
            <ac:spMk id="31" creationId="{AADE65BC-206B-A64B-498C-ABB92EBF4E52}"/>
          </ac:spMkLst>
        </pc:spChg>
        <pc:spChg chg="mod">
          <ac:chgData name="Teig Whaley-Smith" userId="5f3758e0-f3d4-466f-a84d-08b9c8a8b449" providerId="ADAL" clId="{D81F1402-178A-4578-8173-2F46F3A2827D}" dt="2024-09-16T16:48:24.381" v="304" actId="164"/>
          <ac:spMkLst>
            <pc:docMk/>
            <pc:sldMk cId="1136502990" sldId="285"/>
            <ac:spMk id="32" creationId="{7321A2AA-BD07-2FB2-C18E-EAE2C1B07DC7}"/>
          </ac:spMkLst>
        </pc:spChg>
        <pc:spChg chg="mod">
          <ac:chgData name="Teig Whaley-Smith" userId="5f3758e0-f3d4-466f-a84d-08b9c8a8b449" providerId="ADAL" clId="{D81F1402-178A-4578-8173-2F46F3A2827D}" dt="2024-09-16T16:48:19.456" v="303" actId="164"/>
          <ac:spMkLst>
            <pc:docMk/>
            <pc:sldMk cId="1136502990" sldId="285"/>
            <ac:spMk id="33" creationId="{1CBEA7FD-7DF8-BA7C-7209-4BDF4611532B}"/>
          </ac:spMkLst>
        </pc:spChg>
        <pc:grpChg chg="mod">
          <ac:chgData name="Teig Whaley-Smith" userId="5f3758e0-f3d4-466f-a84d-08b9c8a8b449" providerId="ADAL" clId="{D81F1402-178A-4578-8173-2F46F3A2827D}" dt="2024-09-16T16:48:24.381" v="304" actId="164"/>
          <ac:grpSpMkLst>
            <pc:docMk/>
            <pc:sldMk cId="1136502990" sldId="285"/>
            <ac:grpSpMk id="3" creationId="{18C7301D-AAF6-5318-BA4D-3598AE202E5D}"/>
          </ac:grpSpMkLst>
        </pc:grpChg>
        <pc:grpChg chg="mod">
          <ac:chgData name="Teig Whaley-Smith" userId="5f3758e0-f3d4-466f-a84d-08b9c8a8b449" providerId="ADAL" clId="{D81F1402-178A-4578-8173-2F46F3A2827D}" dt="2024-09-16T16:48:29.581" v="305" actId="164"/>
          <ac:grpSpMkLst>
            <pc:docMk/>
            <pc:sldMk cId="1136502990" sldId="285"/>
            <ac:grpSpMk id="7" creationId="{826F7B6A-9AC4-F6C2-E75C-2CEBD4005169}"/>
          </ac:grpSpMkLst>
        </pc:grpChg>
        <pc:grpChg chg="mod">
          <ac:chgData name="Teig Whaley-Smith" userId="5f3758e0-f3d4-466f-a84d-08b9c8a8b449" providerId="ADAL" clId="{D81F1402-178A-4578-8173-2F46F3A2827D}" dt="2024-09-16T16:48:49.001" v="309" actId="164"/>
          <ac:grpSpMkLst>
            <pc:docMk/>
            <pc:sldMk cId="1136502990" sldId="285"/>
            <ac:grpSpMk id="11" creationId="{F515C42C-CD02-C427-0C0C-63F9FDD4274E}"/>
          </ac:grpSpMkLst>
        </pc:grpChg>
        <pc:grpChg chg="add mod">
          <ac:chgData name="Teig Whaley-Smith" userId="5f3758e0-f3d4-466f-a84d-08b9c8a8b449" providerId="ADAL" clId="{D81F1402-178A-4578-8173-2F46F3A2827D}" dt="2024-09-16T16:48:19.456" v="303" actId="164"/>
          <ac:grpSpMkLst>
            <pc:docMk/>
            <pc:sldMk cId="1136502990" sldId="285"/>
            <ac:grpSpMk id="28" creationId="{021C18C3-2FAA-EF91-7179-B03FB7E2DB22}"/>
          </ac:grpSpMkLst>
        </pc:grpChg>
        <pc:grpChg chg="mod">
          <ac:chgData name="Teig Whaley-Smith" userId="5f3758e0-f3d4-466f-a84d-08b9c8a8b449" providerId="ADAL" clId="{D81F1402-178A-4578-8173-2F46F3A2827D}" dt="2024-09-16T16:48:19.456" v="303" actId="164"/>
          <ac:grpSpMkLst>
            <pc:docMk/>
            <pc:sldMk cId="1136502990" sldId="285"/>
            <ac:grpSpMk id="29" creationId="{752D3F39-4E7C-65B7-529C-B3917D784B2C}"/>
          </ac:grpSpMkLst>
        </pc:grpChg>
        <pc:grpChg chg="add mod">
          <ac:chgData name="Teig Whaley-Smith" userId="5f3758e0-f3d4-466f-a84d-08b9c8a8b449" providerId="ADAL" clId="{D81F1402-178A-4578-8173-2F46F3A2827D}" dt="2024-09-16T16:48:24.381" v="304" actId="164"/>
          <ac:grpSpMkLst>
            <pc:docMk/>
            <pc:sldMk cId="1136502990" sldId="285"/>
            <ac:grpSpMk id="35" creationId="{8D0B8273-B23B-C2BA-682C-A4546A907761}"/>
          </ac:grpSpMkLst>
        </pc:grpChg>
        <pc:grpChg chg="add mod">
          <ac:chgData name="Teig Whaley-Smith" userId="5f3758e0-f3d4-466f-a84d-08b9c8a8b449" providerId="ADAL" clId="{D81F1402-178A-4578-8173-2F46F3A2827D}" dt="2024-09-16T16:48:29.581" v="305" actId="164"/>
          <ac:grpSpMkLst>
            <pc:docMk/>
            <pc:sldMk cId="1136502990" sldId="285"/>
            <ac:grpSpMk id="36" creationId="{E390CB42-E05F-54D8-EAC4-37C97411EC9B}"/>
          </ac:grpSpMkLst>
        </pc:grpChg>
        <pc:grpChg chg="add mod">
          <ac:chgData name="Teig Whaley-Smith" userId="5f3758e0-f3d4-466f-a84d-08b9c8a8b449" providerId="ADAL" clId="{D81F1402-178A-4578-8173-2F46F3A2827D}" dt="2024-09-16T16:48:49.001" v="309" actId="164"/>
          <ac:grpSpMkLst>
            <pc:docMk/>
            <pc:sldMk cId="1136502990" sldId="285"/>
            <ac:grpSpMk id="37" creationId="{1FD4885B-10C8-5A20-4969-176ABF24A300}"/>
          </ac:grpSpMkLst>
        </pc:grpChg>
        <pc:picChg chg="mod">
          <ac:chgData name="Teig Whaley-Smith" userId="5f3758e0-f3d4-466f-a84d-08b9c8a8b449" providerId="ADAL" clId="{D81F1402-178A-4578-8173-2F46F3A2827D}" dt="2024-09-16T16:48:29.581" v="305" actId="164"/>
          <ac:picMkLst>
            <pc:docMk/>
            <pc:sldMk cId="1136502990" sldId="285"/>
            <ac:picMk id="15" creationId="{4F490E17-2939-0FA9-648B-4BFFF1F62A54}"/>
          </ac:picMkLst>
        </pc:picChg>
        <pc:picChg chg="mod">
          <ac:chgData name="Teig Whaley-Smith" userId="5f3758e0-f3d4-466f-a84d-08b9c8a8b449" providerId="ADAL" clId="{D81F1402-178A-4578-8173-2F46F3A2827D}" dt="2024-09-16T16:48:24.381" v="304" actId="164"/>
          <ac:picMkLst>
            <pc:docMk/>
            <pc:sldMk cId="1136502990" sldId="285"/>
            <ac:picMk id="16" creationId="{BBE09474-8827-3C14-50D1-2530C4C9C962}"/>
          </ac:picMkLst>
        </pc:picChg>
        <pc:picChg chg="mod">
          <ac:chgData name="Teig Whaley-Smith" userId="5f3758e0-f3d4-466f-a84d-08b9c8a8b449" providerId="ADAL" clId="{D81F1402-178A-4578-8173-2F46F3A2827D}" dt="2024-09-16T16:48:49.001" v="309" actId="164"/>
          <ac:picMkLst>
            <pc:docMk/>
            <pc:sldMk cId="1136502990" sldId="285"/>
            <ac:picMk id="22" creationId="{AB98C7F7-8904-0541-DD8C-326E53E7ABD3}"/>
          </ac:picMkLst>
        </pc:picChg>
      </pc:sldChg>
      <pc:sldChg chg="addSp modSp modAnim">
        <pc:chgData name="Teig Whaley-Smith" userId="5f3758e0-f3d4-466f-a84d-08b9c8a8b449" providerId="ADAL" clId="{D81F1402-178A-4578-8173-2F46F3A2827D}" dt="2024-09-16T16:49:42.398" v="319"/>
        <pc:sldMkLst>
          <pc:docMk/>
          <pc:sldMk cId="3591291321" sldId="286"/>
        </pc:sldMkLst>
        <pc:spChg chg="mod">
          <ac:chgData name="Teig Whaley-Smith" userId="5f3758e0-f3d4-466f-a84d-08b9c8a8b449" providerId="ADAL" clId="{D81F1402-178A-4578-8173-2F46F3A2827D}" dt="2024-09-16T16:49:13.915" v="312" actId="164"/>
          <ac:spMkLst>
            <pc:docMk/>
            <pc:sldMk cId="3591291321" sldId="286"/>
            <ac:spMk id="35" creationId="{2CBDCF20-3491-86BF-6689-314A1B297578}"/>
          </ac:spMkLst>
        </pc:spChg>
        <pc:spChg chg="mod">
          <ac:chgData name="Teig Whaley-Smith" userId="5f3758e0-f3d4-466f-a84d-08b9c8a8b449" providerId="ADAL" clId="{D81F1402-178A-4578-8173-2F46F3A2827D}" dt="2024-09-16T16:49:19.456" v="313" actId="164"/>
          <ac:spMkLst>
            <pc:docMk/>
            <pc:sldMk cId="3591291321" sldId="286"/>
            <ac:spMk id="36" creationId="{22B9676F-D688-6834-B5F1-FB49B15B3235}"/>
          </ac:spMkLst>
        </pc:spChg>
        <pc:spChg chg="mod">
          <ac:chgData name="Teig Whaley-Smith" userId="5f3758e0-f3d4-466f-a84d-08b9c8a8b449" providerId="ADAL" clId="{D81F1402-178A-4578-8173-2F46F3A2827D}" dt="2024-09-16T16:49:23.521" v="314" actId="164"/>
          <ac:spMkLst>
            <pc:docMk/>
            <pc:sldMk cId="3591291321" sldId="286"/>
            <ac:spMk id="37" creationId="{F7BFBD65-C4C8-635E-45B2-9A503837D776}"/>
          </ac:spMkLst>
        </pc:spChg>
        <pc:spChg chg="mod">
          <ac:chgData name="Teig Whaley-Smith" userId="5f3758e0-f3d4-466f-a84d-08b9c8a8b449" providerId="ADAL" clId="{D81F1402-178A-4578-8173-2F46F3A2827D}" dt="2024-09-16T16:49:28.386" v="315" actId="164"/>
          <ac:spMkLst>
            <pc:docMk/>
            <pc:sldMk cId="3591291321" sldId="286"/>
            <ac:spMk id="38" creationId="{9DDB6D22-F9BC-DF00-7B53-9B96F7CBF3A2}"/>
          </ac:spMkLst>
        </pc:spChg>
        <pc:grpChg chg="mod">
          <ac:chgData name="Teig Whaley-Smith" userId="5f3758e0-f3d4-466f-a84d-08b9c8a8b449" providerId="ADAL" clId="{D81F1402-178A-4578-8173-2F46F3A2827D}" dt="2024-09-16T16:49:23.521" v="314" actId="164"/>
          <ac:grpSpMkLst>
            <pc:docMk/>
            <pc:sldMk cId="3591291321" sldId="286"/>
            <ac:grpSpMk id="3" creationId="{18C7301D-AAF6-5318-BA4D-3598AE202E5D}"/>
          </ac:grpSpMkLst>
        </pc:grpChg>
        <pc:grpChg chg="mod">
          <ac:chgData name="Teig Whaley-Smith" userId="5f3758e0-f3d4-466f-a84d-08b9c8a8b449" providerId="ADAL" clId="{D81F1402-178A-4578-8173-2F46F3A2827D}" dt="2024-09-16T16:49:19.456" v="313" actId="164"/>
          <ac:grpSpMkLst>
            <pc:docMk/>
            <pc:sldMk cId="3591291321" sldId="286"/>
            <ac:grpSpMk id="7" creationId="{826F7B6A-9AC4-F6C2-E75C-2CEBD4005169}"/>
          </ac:grpSpMkLst>
        </pc:grpChg>
        <pc:grpChg chg="add mod">
          <ac:chgData name="Teig Whaley-Smith" userId="5f3758e0-f3d4-466f-a84d-08b9c8a8b449" providerId="ADAL" clId="{D81F1402-178A-4578-8173-2F46F3A2827D}" dt="2024-09-16T16:49:13.915" v="312" actId="164"/>
          <ac:grpSpMkLst>
            <pc:docMk/>
            <pc:sldMk cId="3591291321" sldId="286"/>
            <ac:grpSpMk id="11" creationId="{5F01D471-69DD-9D4C-F9AB-9D3EFBDBE36D}"/>
          </ac:grpSpMkLst>
        </pc:grpChg>
        <pc:grpChg chg="add mod">
          <ac:chgData name="Teig Whaley-Smith" userId="5f3758e0-f3d4-466f-a84d-08b9c8a8b449" providerId="ADAL" clId="{D81F1402-178A-4578-8173-2F46F3A2827D}" dt="2024-09-16T16:49:19.456" v="313" actId="164"/>
          <ac:grpSpMkLst>
            <pc:docMk/>
            <pc:sldMk cId="3591291321" sldId="286"/>
            <ac:grpSpMk id="12" creationId="{6D87AFE9-F824-B298-F31E-3103347FEE10}"/>
          </ac:grpSpMkLst>
        </pc:grpChg>
        <pc:grpChg chg="add mod">
          <ac:chgData name="Teig Whaley-Smith" userId="5f3758e0-f3d4-466f-a84d-08b9c8a8b449" providerId="ADAL" clId="{D81F1402-178A-4578-8173-2F46F3A2827D}" dt="2024-09-16T16:49:23.521" v="314" actId="164"/>
          <ac:grpSpMkLst>
            <pc:docMk/>
            <pc:sldMk cId="3591291321" sldId="286"/>
            <ac:grpSpMk id="13" creationId="{862BC86E-1A9C-FD93-2D7C-B208AE014C48}"/>
          </ac:grpSpMkLst>
        </pc:grpChg>
        <pc:grpChg chg="add mod">
          <ac:chgData name="Teig Whaley-Smith" userId="5f3758e0-f3d4-466f-a84d-08b9c8a8b449" providerId="ADAL" clId="{D81F1402-178A-4578-8173-2F46F3A2827D}" dt="2024-09-16T16:49:28.386" v="315" actId="164"/>
          <ac:grpSpMkLst>
            <pc:docMk/>
            <pc:sldMk cId="3591291321" sldId="286"/>
            <ac:grpSpMk id="14" creationId="{0218378D-1E98-297E-D57C-865FFE3E3A33}"/>
          </ac:grpSpMkLst>
        </pc:grpChg>
        <pc:grpChg chg="mod">
          <ac:chgData name="Teig Whaley-Smith" userId="5f3758e0-f3d4-466f-a84d-08b9c8a8b449" providerId="ADAL" clId="{D81F1402-178A-4578-8173-2F46F3A2827D}" dt="2024-09-16T16:49:28.386" v="315" actId="164"/>
          <ac:grpSpMkLst>
            <pc:docMk/>
            <pc:sldMk cId="3591291321" sldId="286"/>
            <ac:grpSpMk id="29" creationId="{752D3F39-4E7C-65B7-529C-B3917D784B2C}"/>
          </ac:grpSpMkLst>
        </pc:grpChg>
        <pc:grpChg chg="mod">
          <ac:chgData name="Teig Whaley-Smith" userId="5f3758e0-f3d4-466f-a84d-08b9c8a8b449" providerId="ADAL" clId="{D81F1402-178A-4578-8173-2F46F3A2827D}" dt="2024-09-16T16:49:13.915" v="312" actId="164"/>
          <ac:grpSpMkLst>
            <pc:docMk/>
            <pc:sldMk cId="3591291321" sldId="286"/>
            <ac:grpSpMk id="30" creationId="{0DA950F9-F3E4-F671-9014-0E36BE418D8F}"/>
          </ac:grpSpMkLst>
        </pc:grpChg>
        <pc:picChg chg="mod">
          <ac:chgData name="Teig Whaley-Smith" userId="5f3758e0-f3d4-466f-a84d-08b9c8a8b449" providerId="ADAL" clId="{D81F1402-178A-4578-8173-2F46F3A2827D}" dt="2024-09-16T16:49:19.456" v="313" actId="164"/>
          <ac:picMkLst>
            <pc:docMk/>
            <pc:sldMk cId="3591291321" sldId="286"/>
            <ac:picMk id="15" creationId="{4F490E17-2939-0FA9-648B-4BFFF1F62A54}"/>
          </ac:picMkLst>
        </pc:picChg>
        <pc:picChg chg="mod">
          <ac:chgData name="Teig Whaley-Smith" userId="5f3758e0-f3d4-466f-a84d-08b9c8a8b449" providerId="ADAL" clId="{D81F1402-178A-4578-8173-2F46F3A2827D}" dt="2024-09-16T16:49:23.521" v="314" actId="164"/>
          <ac:picMkLst>
            <pc:docMk/>
            <pc:sldMk cId="3591291321" sldId="286"/>
            <ac:picMk id="16" creationId="{BBE09474-8827-3C14-50D1-2530C4C9C962}"/>
          </ac:picMkLst>
        </pc:picChg>
        <pc:picChg chg="mod">
          <ac:chgData name="Teig Whaley-Smith" userId="5f3758e0-f3d4-466f-a84d-08b9c8a8b449" providerId="ADAL" clId="{D81F1402-178A-4578-8173-2F46F3A2827D}" dt="2024-09-16T16:49:13.915" v="312" actId="164"/>
          <ac:picMkLst>
            <pc:docMk/>
            <pc:sldMk cId="3591291321" sldId="286"/>
            <ac:picMk id="34" creationId="{15F433D4-11D9-8884-481B-CB4231AC0290}"/>
          </ac:picMkLst>
        </pc:picChg>
      </pc:sldChg>
      <pc:sldChg chg="addSp modSp mod modAnim">
        <pc:chgData name="Teig Whaley-Smith" userId="5f3758e0-f3d4-466f-a84d-08b9c8a8b449" providerId="ADAL" clId="{D81F1402-178A-4578-8173-2F46F3A2827D}" dt="2024-09-16T16:50:10.216" v="323"/>
        <pc:sldMkLst>
          <pc:docMk/>
          <pc:sldMk cId="4055731148" sldId="287"/>
        </pc:sldMkLst>
        <pc:spChg chg="mod">
          <ac:chgData name="Teig Whaley-Smith" userId="5f3758e0-f3d4-466f-a84d-08b9c8a8b449" providerId="ADAL" clId="{D81F1402-178A-4578-8173-2F46F3A2827D}" dt="2024-09-16T16:49:59.853" v="320" actId="164"/>
          <ac:spMkLst>
            <pc:docMk/>
            <pc:sldMk cId="4055731148" sldId="287"/>
            <ac:spMk id="12" creationId="{0B01B643-8A68-4C6A-6A6F-0D18B15ABDCF}"/>
          </ac:spMkLst>
        </pc:spChg>
        <pc:spChg chg="mod">
          <ac:chgData name="Teig Whaley-Smith" userId="5f3758e0-f3d4-466f-a84d-08b9c8a8b449" providerId="ADAL" clId="{D81F1402-178A-4578-8173-2F46F3A2827D}" dt="2024-09-16T16:49:59.853" v="320" actId="164"/>
          <ac:spMkLst>
            <pc:docMk/>
            <pc:sldMk cId="4055731148" sldId="287"/>
            <ac:spMk id="13" creationId="{DFC5651A-7785-3E54-C084-27432B1EC334}"/>
          </ac:spMkLst>
        </pc:spChg>
        <pc:spChg chg="mod">
          <ac:chgData name="Teig Whaley-Smith" userId="5f3758e0-f3d4-466f-a84d-08b9c8a8b449" providerId="ADAL" clId="{D81F1402-178A-4578-8173-2F46F3A2827D}" dt="2024-09-16T16:45:28.493" v="274"/>
          <ac:spMkLst>
            <pc:docMk/>
            <pc:sldMk cId="4055731148" sldId="287"/>
            <ac:spMk id="22" creationId="{ED64B71E-A1C6-D517-EE1A-84D33673EFC7}"/>
          </ac:spMkLst>
        </pc:spChg>
        <pc:grpChg chg="add mod">
          <ac:chgData name="Teig Whaley-Smith" userId="5f3758e0-f3d4-466f-a84d-08b9c8a8b449" providerId="ADAL" clId="{D81F1402-178A-4578-8173-2F46F3A2827D}" dt="2024-09-16T16:49:59.853" v="320" actId="164"/>
          <ac:grpSpMkLst>
            <pc:docMk/>
            <pc:sldMk cId="4055731148" sldId="287"/>
            <ac:grpSpMk id="3" creationId="{D9F93BEF-3A15-697D-02F3-58F12FF35A5F}"/>
          </ac:grpSpMkLst>
        </pc:grpChg>
      </pc:sldChg>
      <pc:sldChg chg="addSp modSp modAnim">
        <pc:chgData name="Teig Whaley-Smith" userId="5f3758e0-f3d4-466f-a84d-08b9c8a8b449" providerId="ADAL" clId="{D81F1402-178A-4578-8173-2F46F3A2827D}" dt="2024-09-16T16:50:39.583" v="327"/>
        <pc:sldMkLst>
          <pc:docMk/>
          <pc:sldMk cId="2824694765" sldId="288"/>
        </pc:sldMkLst>
        <pc:spChg chg="mod">
          <ac:chgData name="Teig Whaley-Smith" userId="5f3758e0-f3d4-466f-a84d-08b9c8a8b449" providerId="ADAL" clId="{D81F1402-178A-4578-8173-2F46F3A2827D}" dt="2024-09-16T16:50:17.165" v="324" actId="164"/>
          <ac:spMkLst>
            <pc:docMk/>
            <pc:sldMk cId="2824694765" sldId="288"/>
            <ac:spMk id="5" creationId="{1AA36FB3-73BB-41AB-ACB4-993ECC10E5BF}"/>
          </ac:spMkLst>
        </pc:spChg>
        <pc:spChg chg="mod">
          <ac:chgData name="Teig Whaley-Smith" userId="5f3758e0-f3d4-466f-a84d-08b9c8a8b449" providerId="ADAL" clId="{D81F1402-178A-4578-8173-2F46F3A2827D}" dt="2024-09-16T16:50:17.165" v="324" actId="164"/>
          <ac:spMkLst>
            <pc:docMk/>
            <pc:sldMk cId="2824694765" sldId="288"/>
            <ac:spMk id="7" creationId="{A6ADD339-7704-12BD-5344-EE736840AF71}"/>
          </ac:spMkLst>
        </pc:spChg>
        <pc:grpChg chg="add mod">
          <ac:chgData name="Teig Whaley-Smith" userId="5f3758e0-f3d4-466f-a84d-08b9c8a8b449" providerId="ADAL" clId="{D81F1402-178A-4578-8173-2F46F3A2827D}" dt="2024-09-16T16:50:17.165" v="324" actId="164"/>
          <ac:grpSpMkLst>
            <pc:docMk/>
            <pc:sldMk cId="2824694765" sldId="288"/>
            <ac:grpSpMk id="3" creationId="{0C14123D-7436-B621-CEB7-AEBEECBB8B0B}"/>
          </ac:grpSpMkLst>
        </pc:grpChg>
      </pc:sldChg>
      <pc:sldChg chg="modAnim">
        <pc:chgData name="Teig Whaley-Smith" userId="5f3758e0-f3d4-466f-a84d-08b9c8a8b449" providerId="ADAL" clId="{D81F1402-178A-4578-8173-2F46F3A2827D}" dt="2024-09-16T16:51:05.716" v="329"/>
        <pc:sldMkLst>
          <pc:docMk/>
          <pc:sldMk cId="1114285919" sldId="290"/>
        </pc:sldMkLst>
      </pc:sldChg>
      <pc:sldChg chg="addSp modSp modAnim">
        <pc:chgData name="Teig Whaley-Smith" userId="5f3758e0-f3d4-466f-a84d-08b9c8a8b449" providerId="ADAL" clId="{D81F1402-178A-4578-8173-2F46F3A2827D}" dt="2024-09-16T16:51:36.235" v="335"/>
        <pc:sldMkLst>
          <pc:docMk/>
          <pc:sldMk cId="3605004936" sldId="291"/>
        </pc:sldMkLst>
        <pc:spChg chg="mod">
          <ac:chgData name="Teig Whaley-Smith" userId="5f3758e0-f3d4-466f-a84d-08b9c8a8b449" providerId="ADAL" clId="{D81F1402-178A-4578-8173-2F46F3A2827D}" dt="2024-09-16T16:51:16.203" v="330" actId="164"/>
          <ac:spMkLst>
            <pc:docMk/>
            <pc:sldMk cId="3605004936" sldId="291"/>
            <ac:spMk id="3" creationId="{1735023C-2FCD-DBE2-DFE5-7848DD353353}"/>
          </ac:spMkLst>
        </pc:spChg>
        <pc:spChg chg="mod">
          <ac:chgData name="Teig Whaley-Smith" userId="5f3758e0-f3d4-466f-a84d-08b9c8a8b449" providerId="ADAL" clId="{D81F1402-178A-4578-8173-2F46F3A2827D}" dt="2024-09-16T16:51:22.805" v="331" actId="164"/>
          <ac:spMkLst>
            <pc:docMk/>
            <pc:sldMk cId="3605004936" sldId="291"/>
            <ac:spMk id="4" creationId="{7A95C9D2-622D-C4D0-5AA7-50B025BA3501}"/>
          </ac:spMkLst>
        </pc:spChg>
        <pc:spChg chg="mod">
          <ac:chgData name="Teig Whaley-Smith" userId="5f3758e0-f3d4-466f-a84d-08b9c8a8b449" providerId="ADAL" clId="{D81F1402-178A-4578-8173-2F46F3A2827D}" dt="2024-09-16T16:51:27.982" v="332" actId="164"/>
          <ac:spMkLst>
            <pc:docMk/>
            <pc:sldMk cId="3605004936" sldId="291"/>
            <ac:spMk id="5" creationId="{15F218DF-827C-D105-C3C7-F85FC3FC742A}"/>
          </ac:spMkLst>
        </pc:spChg>
        <pc:spChg chg="mod">
          <ac:chgData name="Teig Whaley-Smith" userId="5f3758e0-f3d4-466f-a84d-08b9c8a8b449" providerId="ADAL" clId="{D81F1402-178A-4578-8173-2F46F3A2827D}" dt="2024-09-16T16:51:16.203" v="330" actId="164"/>
          <ac:spMkLst>
            <pc:docMk/>
            <pc:sldMk cId="3605004936" sldId="291"/>
            <ac:spMk id="11" creationId="{0F6AFFBC-30A6-D958-F6D7-F008EF75CA51}"/>
          </ac:spMkLst>
        </pc:spChg>
        <pc:spChg chg="mod">
          <ac:chgData name="Teig Whaley-Smith" userId="5f3758e0-f3d4-466f-a84d-08b9c8a8b449" providerId="ADAL" clId="{D81F1402-178A-4578-8173-2F46F3A2827D}" dt="2024-09-16T16:51:22.805" v="331" actId="164"/>
          <ac:spMkLst>
            <pc:docMk/>
            <pc:sldMk cId="3605004936" sldId="291"/>
            <ac:spMk id="13" creationId="{339D51EB-F1E6-BFE9-EC3B-E88783A1DD0E}"/>
          </ac:spMkLst>
        </pc:spChg>
        <pc:spChg chg="mod">
          <ac:chgData name="Teig Whaley-Smith" userId="5f3758e0-f3d4-466f-a84d-08b9c8a8b449" providerId="ADAL" clId="{D81F1402-178A-4578-8173-2F46F3A2827D}" dt="2024-09-16T16:51:27.982" v="332" actId="164"/>
          <ac:spMkLst>
            <pc:docMk/>
            <pc:sldMk cId="3605004936" sldId="291"/>
            <ac:spMk id="14" creationId="{FCC3D4F9-11B3-DFC1-17E9-19B6CE346CD5}"/>
          </ac:spMkLst>
        </pc:spChg>
        <pc:grpChg chg="add mod">
          <ac:chgData name="Teig Whaley-Smith" userId="5f3758e0-f3d4-466f-a84d-08b9c8a8b449" providerId="ADAL" clId="{D81F1402-178A-4578-8173-2F46F3A2827D}" dt="2024-09-16T16:51:16.203" v="330" actId="164"/>
          <ac:grpSpMkLst>
            <pc:docMk/>
            <pc:sldMk cId="3605004936" sldId="291"/>
            <ac:grpSpMk id="6" creationId="{5A10A0E5-1990-78D4-8C47-089C23DC4ADA}"/>
          </ac:grpSpMkLst>
        </pc:grpChg>
        <pc:grpChg chg="add mod">
          <ac:chgData name="Teig Whaley-Smith" userId="5f3758e0-f3d4-466f-a84d-08b9c8a8b449" providerId="ADAL" clId="{D81F1402-178A-4578-8173-2F46F3A2827D}" dt="2024-09-16T16:51:22.805" v="331" actId="164"/>
          <ac:grpSpMkLst>
            <pc:docMk/>
            <pc:sldMk cId="3605004936" sldId="291"/>
            <ac:grpSpMk id="7" creationId="{5FD958CE-D5CA-AB55-A479-701A500C0AE6}"/>
          </ac:grpSpMkLst>
        </pc:grpChg>
        <pc:grpChg chg="add mod">
          <ac:chgData name="Teig Whaley-Smith" userId="5f3758e0-f3d4-466f-a84d-08b9c8a8b449" providerId="ADAL" clId="{D81F1402-178A-4578-8173-2F46F3A2827D}" dt="2024-09-16T16:51:27.982" v="332" actId="164"/>
          <ac:grpSpMkLst>
            <pc:docMk/>
            <pc:sldMk cId="3605004936" sldId="291"/>
            <ac:grpSpMk id="8" creationId="{C7DE7CD2-09CD-FC83-0B3E-38ED15BA2206}"/>
          </ac:grpSpMkLst>
        </pc:grpChg>
      </pc:sldChg>
      <pc:sldChg chg="addSp modSp modAnim">
        <pc:chgData name="Teig Whaley-Smith" userId="5f3758e0-f3d4-466f-a84d-08b9c8a8b449" providerId="ADAL" clId="{D81F1402-178A-4578-8173-2F46F3A2827D}" dt="2024-09-16T16:54:34.262" v="361"/>
        <pc:sldMkLst>
          <pc:docMk/>
          <pc:sldMk cId="285795638" sldId="294"/>
        </pc:sldMkLst>
        <pc:spChg chg="mod">
          <ac:chgData name="Teig Whaley-Smith" userId="5f3758e0-f3d4-466f-a84d-08b9c8a8b449" providerId="ADAL" clId="{D81F1402-178A-4578-8173-2F46F3A2827D}" dt="2024-09-16T16:54:25.089" v="359" actId="164"/>
          <ac:spMkLst>
            <pc:docMk/>
            <pc:sldMk cId="285795638" sldId="294"/>
            <ac:spMk id="5" creationId="{30AA36B3-82F7-69BC-B0AF-16C458CBB24D}"/>
          </ac:spMkLst>
        </pc:spChg>
        <pc:spChg chg="mod">
          <ac:chgData name="Teig Whaley-Smith" userId="5f3758e0-f3d4-466f-a84d-08b9c8a8b449" providerId="ADAL" clId="{D81F1402-178A-4578-8173-2F46F3A2827D}" dt="2024-09-16T16:54:25.089" v="359" actId="164"/>
          <ac:spMkLst>
            <pc:docMk/>
            <pc:sldMk cId="285795638" sldId="294"/>
            <ac:spMk id="6" creationId="{C2D36635-8F17-D727-C64C-E414DBFD063A}"/>
          </ac:spMkLst>
        </pc:spChg>
        <pc:grpChg chg="add mod">
          <ac:chgData name="Teig Whaley-Smith" userId="5f3758e0-f3d4-466f-a84d-08b9c8a8b449" providerId="ADAL" clId="{D81F1402-178A-4578-8173-2F46F3A2827D}" dt="2024-09-16T16:54:25.089" v="359" actId="164"/>
          <ac:grpSpMkLst>
            <pc:docMk/>
            <pc:sldMk cId="285795638" sldId="294"/>
            <ac:grpSpMk id="7" creationId="{20517209-3009-C021-5AB9-FA505229C66A}"/>
          </ac:grpSpMkLst>
        </pc:grpChg>
      </pc:sldChg>
      <pc:sldChg chg="addSp modSp modAnim">
        <pc:chgData name="Teig Whaley-Smith" userId="5f3758e0-f3d4-466f-a84d-08b9c8a8b449" providerId="ADAL" clId="{D81F1402-178A-4578-8173-2F46F3A2827D}" dt="2024-09-16T16:54:08.857" v="358"/>
        <pc:sldMkLst>
          <pc:docMk/>
          <pc:sldMk cId="3576118861" sldId="297"/>
        </pc:sldMkLst>
        <pc:spChg chg="mod">
          <ac:chgData name="Teig Whaley-Smith" userId="5f3758e0-f3d4-466f-a84d-08b9c8a8b449" providerId="ADAL" clId="{D81F1402-178A-4578-8173-2F46F3A2827D}" dt="2024-09-16T16:52:58.674" v="347" actId="164"/>
          <ac:spMkLst>
            <pc:docMk/>
            <pc:sldMk cId="3576118861" sldId="297"/>
            <ac:spMk id="10" creationId="{EB405757-6C07-6E1C-293A-94661B481B01}"/>
          </ac:spMkLst>
        </pc:spChg>
        <pc:spChg chg="mod">
          <ac:chgData name="Teig Whaley-Smith" userId="5f3758e0-f3d4-466f-a84d-08b9c8a8b449" providerId="ADAL" clId="{D81F1402-178A-4578-8173-2F46F3A2827D}" dt="2024-09-16T16:53:53.781" v="354" actId="164"/>
          <ac:spMkLst>
            <pc:docMk/>
            <pc:sldMk cId="3576118861" sldId="297"/>
            <ac:spMk id="12" creationId="{69FB3FC4-3644-898D-5E3A-561E8F9EC9FB}"/>
          </ac:spMkLst>
        </pc:spChg>
        <pc:spChg chg="mod">
          <ac:chgData name="Teig Whaley-Smith" userId="5f3758e0-f3d4-466f-a84d-08b9c8a8b449" providerId="ADAL" clId="{D81F1402-178A-4578-8173-2F46F3A2827D}" dt="2024-09-16T16:53:08.886" v="349" actId="164"/>
          <ac:spMkLst>
            <pc:docMk/>
            <pc:sldMk cId="3576118861" sldId="297"/>
            <ac:spMk id="15" creationId="{D34682DC-C62B-271A-19AC-B3980E6A0564}"/>
          </ac:spMkLst>
        </pc:spChg>
        <pc:spChg chg="mod">
          <ac:chgData name="Teig Whaley-Smith" userId="5f3758e0-f3d4-466f-a84d-08b9c8a8b449" providerId="ADAL" clId="{D81F1402-178A-4578-8173-2F46F3A2827D}" dt="2024-09-16T16:53:47.433" v="353" actId="164"/>
          <ac:spMkLst>
            <pc:docMk/>
            <pc:sldMk cId="3576118861" sldId="297"/>
            <ac:spMk id="16" creationId="{515988F2-6792-3A2F-BCE0-FC07AE34FBC6}"/>
          </ac:spMkLst>
        </pc:spChg>
        <pc:spChg chg="mod">
          <ac:chgData name="Teig Whaley-Smith" userId="5f3758e0-f3d4-466f-a84d-08b9c8a8b449" providerId="ADAL" clId="{D81F1402-178A-4578-8173-2F46F3A2827D}" dt="2024-09-16T16:53:23.631" v="351" actId="164"/>
          <ac:spMkLst>
            <pc:docMk/>
            <pc:sldMk cId="3576118861" sldId="297"/>
            <ac:spMk id="21" creationId="{F7B17D12-26DA-8226-6D2C-04AEC8A49D8E}"/>
          </ac:spMkLst>
        </pc:spChg>
        <pc:spChg chg="mod">
          <ac:chgData name="Teig Whaley-Smith" userId="5f3758e0-f3d4-466f-a84d-08b9c8a8b449" providerId="ADAL" clId="{D81F1402-178A-4578-8173-2F46F3A2827D}" dt="2024-09-16T16:53:23.631" v="351" actId="164"/>
          <ac:spMkLst>
            <pc:docMk/>
            <pc:sldMk cId="3576118861" sldId="297"/>
            <ac:spMk id="22" creationId="{CE32A2FA-4C7A-C138-A842-A07A4471B1A6}"/>
          </ac:spMkLst>
        </pc:spChg>
        <pc:grpChg chg="add mod">
          <ac:chgData name="Teig Whaley-Smith" userId="5f3758e0-f3d4-466f-a84d-08b9c8a8b449" providerId="ADAL" clId="{D81F1402-178A-4578-8173-2F46F3A2827D}" dt="2024-09-16T16:53:53.781" v="354" actId="164"/>
          <ac:grpSpMkLst>
            <pc:docMk/>
            <pc:sldMk cId="3576118861" sldId="297"/>
            <ac:grpSpMk id="3" creationId="{34C4A177-BAAA-52F5-D473-4E0D75B39F60}"/>
          </ac:grpSpMkLst>
        </pc:grpChg>
        <pc:grpChg chg="add mod">
          <ac:chgData name="Teig Whaley-Smith" userId="5f3758e0-f3d4-466f-a84d-08b9c8a8b449" providerId="ADAL" clId="{D81F1402-178A-4578-8173-2F46F3A2827D}" dt="2024-09-16T16:53:47.433" v="353" actId="164"/>
          <ac:grpSpMkLst>
            <pc:docMk/>
            <pc:sldMk cId="3576118861" sldId="297"/>
            <ac:grpSpMk id="4" creationId="{AB451E03-272F-D96E-FC27-C45995E9C35D}"/>
          </ac:grpSpMkLst>
        </pc:grpChg>
        <pc:grpChg chg="add mod">
          <ac:chgData name="Teig Whaley-Smith" userId="5f3758e0-f3d4-466f-a84d-08b9c8a8b449" providerId="ADAL" clId="{D81F1402-178A-4578-8173-2F46F3A2827D}" dt="2024-09-16T16:53:23.631" v="351" actId="164"/>
          <ac:grpSpMkLst>
            <pc:docMk/>
            <pc:sldMk cId="3576118861" sldId="297"/>
            <ac:grpSpMk id="5" creationId="{CADE9FBD-B075-249D-5C5B-E54CA63789DA}"/>
          </ac:grpSpMkLst>
        </pc:grpChg>
        <pc:grpChg chg="add mod">
          <ac:chgData name="Teig Whaley-Smith" userId="5f3758e0-f3d4-466f-a84d-08b9c8a8b449" providerId="ADAL" clId="{D81F1402-178A-4578-8173-2F46F3A2827D}" dt="2024-09-16T16:53:47.433" v="353" actId="164"/>
          <ac:grpSpMkLst>
            <pc:docMk/>
            <pc:sldMk cId="3576118861" sldId="297"/>
            <ac:grpSpMk id="6" creationId="{E11BA251-D5F2-2BB2-EC13-5AC05F4EE880}"/>
          </ac:grpSpMkLst>
        </pc:grpChg>
        <pc:grpChg chg="add mod">
          <ac:chgData name="Teig Whaley-Smith" userId="5f3758e0-f3d4-466f-a84d-08b9c8a8b449" providerId="ADAL" clId="{D81F1402-178A-4578-8173-2F46F3A2827D}" dt="2024-09-16T16:53:53.781" v="354" actId="164"/>
          <ac:grpSpMkLst>
            <pc:docMk/>
            <pc:sldMk cId="3576118861" sldId="297"/>
            <ac:grpSpMk id="9" creationId="{12336509-24DF-75AE-B4AC-DD07E5DD5AD8}"/>
          </ac:grpSpMkLst>
        </pc:grpChg>
        <pc:cxnChg chg="mod">
          <ac:chgData name="Teig Whaley-Smith" userId="5f3758e0-f3d4-466f-a84d-08b9c8a8b449" providerId="ADAL" clId="{D81F1402-178A-4578-8173-2F46F3A2827D}" dt="2024-09-16T16:52:58.674" v="347" actId="164"/>
          <ac:cxnSpMkLst>
            <pc:docMk/>
            <pc:sldMk cId="3576118861" sldId="297"/>
            <ac:cxnSpMk id="8" creationId="{CCAADF34-74B8-0A74-AA06-DA8F6DAD4416}"/>
          </ac:cxnSpMkLst>
        </pc:cxnChg>
        <pc:cxnChg chg="mod">
          <ac:chgData name="Teig Whaley-Smith" userId="5f3758e0-f3d4-466f-a84d-08b9c8a8b449" providerId="ADAL" clId="{D81F1402-178A-4578-8173-2F46F3A2827D}" dt="2024-09-16T16:53:08.886" v="349" actId="164"/>
          <ac:cxnSpMkLst>
            <pc:docMk/>
            <pc:sldMk cId="3576118861" sldId="297"/>
            <ac:cxnSpMk id="23" creationId="{B49617A5-05FC-E871-0ABC-18F30D6CFCFB}"/>
          </ac:cxnSpMkLst>
        </pc:cxnChg>
        <pc:cxnChg chg="mod">
          <ac:chgData name="Teig Whaley-Smith" userId="5f3758e0-f3d4-466f-a84d-08b9c8a8b449" providerId="ADAL" clId="{D81F1402-178A-4578-8173-2F46F3A2827D}" dt="2024-09-16T16:53:23.631" v="351" actId="164"/>
          <ac:cxnSpMkLst>
            <pc:docMk/>
            <pc:sldMk cId="3576118861" sldId="297"/>
            <ac:cxnSpMk id="24" creationId="{72BE6B01-D345-FC48-A4EE-C1A36B77F56D}"/>
          </ac:cxnSpMkLst>
        </pc:cxnChg>
        <pc:cxnChg chg="mod">
          <ac:chgData name="Teig Whaley-Smith" userId="5f3758e0-f3d4-466f-a84d-08b9c8a8b449" providerId="ADAL" clId="{D81F1402-178A-4578-8173-2F46F3A2827D}" dt="2024-09-16T16:52:58.674" v="347" actId="164"/>
          <ac:cxnSpMkLst>
            <pc:docMk/>
            <pc:sldMk cId="3576118861" sldId="297"/>
            <ac:cxnSpMk id="26" creationId="{DCE29C3F-E9C7-9F90-9547-E70D25A79D39}"/>
          </ac:cxnSpMkLst>
        </pc:cxnChg>
        <pc:cxnChg chg="mod">
          <ac:chgData name="Teig Whaley-Smith" userId="5f3758e0-f3d4-466f-a84d-08b9c8a8b449" providerId="ADAL" clId="{D81F1402-178A-4578-8173-2F46F3A2827D}" dt="2024-09-16T16:53:08.886" v="349" actId="164"/>
          <ac:cxnSpMkLst>
            <pc:docMk/>
            <pc:sldMk cId="3576118861" sldId="297"/>
            <ac:cxnSpMk id="27" creationId="{F1BE9F3D-D7F9-239A-9CB1-0827B3997568}"/>
          </ac:cxnSpMkLst>
        </pc:cxnChg>
        <pc:cxnChg chg="mod">
          <ac:chgData name="Teig Whaley-Smith" userId="5f3758e0-f3d4-466f-a84d-08b9c8a8b449" providerId="ADAL" clId="{D81F1402-178A-4578-8173-2F46F3A2827D}" dt="2024-09-16T16:53:23.631" v="351" actId="164"/>
          <ac:cxnSpMkLst>
            <pc:docMk/>
            <pc:sldMk cId="3576118861" sldId="297"/>
            <ac:cxnSpMk id="28" creationId="{E9C7F547-2A8C-AB66-1475-1F2B3BD083F1}"/>
          </ac:cxnSpMkLst>
        </pc:cxnChg>
      </pc:sldChg>
      <pc:sldChg chg="addSp modSp modAnim">
        <pc:chgData name="Teig Whaley-Smith" userId="5f3758e0-f3d4-466f-a84d-08b9c8a8b449" providerId="ADAL" clId="{D81F1402-178A-4578-8173-2F46F3A2827D}" dt="2024-09-16T17:49:39.681" v="3097"/>
        <pc:sldMkLst>
          <pc:docMk/>
          <pc:sldMk cId="159439898" sldId="299"/>
        </pc:sldMkLst>
        <pc:spChg chg="mod">
          <ac:chgData name="Teig Whaley-Smith" userId="5f3758e0-f3d4-466f-a84d-08b9c8a8b449" providerId="ADAL" clId="{D81F1402-178A-4578-8173-2F46F3A2827D}" dt="2024-09-16T16:51:44.434" v="336" actId="164"/>
          <ac:spMkLst>
            <pc:docMk/>
            <pc:sldMk cId="159439898" sldId="299"/>
            <ac:spMk id="12" creationId="{5FD34843-7969-08F1-7F52-BA38BEA47C2C}"/>
          </ac:spMkLst>
        </pc:spChg>
        <pc:spChg chg="mod">
          <ac:chgData name="Teig Whaley-Smith" userId="5f3758e0-f3d4-466f-a84d-08b9c8a8b449" providerId="ADAL" clId="{D81F1402-178A-4578-8173-2F46F3A2827D}" dt="2024-09-16T16:51:54.386" v="338" actId="164"/>
          <ac:spMkLst>
            <pc:docMk/>
            <pc:sldMk cId="159439898" sldId="299"/>
            <ac:spMk id="19" creationId="{21DB0DD1-D8F2-8BED-21EB-48D541B14C71}"/>
          </ac:spMkLst>
        </pc:spChg>
        <pc:grpChg chg="add mod">
          <ac:chgData name="Teig Whaley-Smith" userId="5f3758e0-f3d4-466f-a84d-08b9c8a8b449" providerId="ADAL" clId="{D81F1402-178A-4578-8173-2F46F3A2827D}" dt="2024-09-16T16:51:44.434" v="336" actId="164"/>
          <ac:grpSpMkLst>
            <pc:docMk/>
            <pc:sldMk cId="159439898" sldId="299"/>
            <ac:grpSpMk id="4" creationId="{3DF64A0A-C31D-672B-B4E5-0FC52A798731}"/>
          </ac:grpSpMkLst>
        </pc:grpChg>
        <pc:grpChg chg="add mod">
          <ac:chgData name="Teig Whaley-Smith" userId="5f3758e0-f3d4-466f-a84d-08b9c8a8b449" providerId="ADAL" clId="{D81F1402-178A-4578-8173-2F46F3A2827D}" dt="2024-09-16T16:51:54.386" v="338" actId="164"/>
          <ac:grpSpMkLst>
            <pc:docMk/>
            <pc:sldMk cId="159439898" sldId="299"/>
            <ac:grpSpMk id="5" creationId="{79AB0EC5-960F-AEE2-3894-F90DF7EACED1}"/>
          </ac:grpSpMkLst>
        </pc:grpChg>
        <pc:picChg chg="mod">
          <ac:chgData name="Teig Whaley-Smith" userId="5f3758e0-f3d4-466f-a84d-08b9c8a8b449" providerId="ADAL" clId="{D81F1402-178A-4578-8173-2F46F3A2827D}" dt="2024-09-16T16:51:44.434" v="336" actId="164"/>
          <ac:picMkLst>
            <pc:docMk/>
            <pc:sldMk cId="159439898" sldId="299"/>
            <ac:picMk id="17" creationId="{E261450F-D024-404E-A294-4D8C9C86F80B}"/>
          </ac:picMkLst>
        </pc:picChg>
        <pc:picChg chg="mod">
          <ac:chgData name="Teig Whaley-Smith" userId="5f3758e0-f3d4-466f-a84d-08b9c8a8b449" providerId="ADAL" clId="{D81F1402-178A-4578-8173-2F46F3A2827D}" dt="2024-09-16T16:51:54.386" v="338" actId="164"/>
          <ac:picMkLst>
            <pc:docMk/>
            <pc:sldMk cId="159439898" sldId="299"/>
            <ac:picMk id="18" creationId="{F154F1A0-C11D-77F6-C5A6-CCF7274F4487}"/>
          </ac:picMkLst>
        </pc:picChg>
        <pc:cxnChg chg="mod">
          <ac:chgData name="Teig Whaley-Smith" userId="5f3758e0-f3d4-466f-a84d-08b9c8a8b449" providerId="ADAL" clId="{D81F1402-178A-4578-8173-2F46F3A2827D}" dt="2024-09-16T16:51:44.434" v="336" actId="164"/>
          <ac:cxnSpMkLst>
            <pc:docMk/>
            <pc:sldMk cId="159439898" sldId="299"/>
            <ac:cxnSpMk id="9" creationId="{CDA9F2AB-875A-8CC3-94CA-BB193308E73E}"/>
          </ac:cxnSpMkLst>
        </pc:cxnChg>
        <pc:cxnChg chg="mod">
          <ac:chgData name="Teig Whaley-Smith" userId="5f3758e0-f3d4-466f-a84d-08b9c8a8b449" providerId="ADAL" clId="{D81F1402-178A-4578-8173-2F46F3A2827D}" dt="2024-09-16T16:51:54.386" v="338" actId="164"/>
          <ac:cxnSpMkLst>
            <pc:docMk/>
            <pc:sldMk cId="159439898" sldId="299"/>
            <ac:cxnSpMk id="20" creationId="{9E18D2AA-00BD-AF41-0F1C-5AA3973F43A2}"/>
          </ac:cxnSpMkLst>
        </pc:cxnChg>
      </pc:sldChg>
      <pc:sldChg chg="addSp modSp modAnim">
        <pc:chgData name="Teig Whaley-Smith" userId="5f3758e0-f3d4-466f-a84d-08b9c8a8b449" providerId="ADAL" clId="{D81F1402-178A-4578-8173-2F46F3A2827D}" dt="2024-09-16T16:52:45.781" v="346"/>
        <pc:sldMkLst>
          <pc:docMk/>
          <pc:sldMk cId="3847691328" sldId="300"/>
        </pc:sldMkLst>
        <pc:spChg chg="mod">
          <ac:chgData name="Teig Whaley-Smith" userId="5f3758e0-f3d4-466f-a84d-08b9c8a8b449" providerId="ADAL" clId="{D81F1402-178A-4578-8173-2F46F3A2827D}" dt="2024-09-16T16:52:30.520" v="343" actId="164"/>
          <ac:spMkLst>
            <pc:docMk/>
            <pc:sldMk cId="3847691328" sldId="300"/>
            <ac:spMk id="12" creationId="{5FD34843-7969-08F1-7F52-BA38BEA47C2C}"/>
          </ac:spMkLst>
        </pc:spChg>
        <pc:spChg chg="mod">
          <ac:chgData name="Teig Whaley-Smith" userId="5f3758e0-f3d4-466f-a84d-08b9c8a8b449" providerId="ADAL" clId="{D81F1402-178A-4578-8173-2F46F3A2827D}" dt="2024-09-16T16:52:36.761" v="344" actId="164"/>
          <ac:spMkLst>
            <pc:docMk/>
            <pc:sldMk cId="3847691328" sldId="300"/>
            <ac:spMk id="19" creationId="{21DB0DD1-D8F2-8BED-21EB-48D541B14C71}"/>
          </ac:spMkLst>
        </pc:spChg>
        <pc:grpChg chg="add mod">
          <ac:chgData name="Teig Whaley-Smith" userId="5f3758e0-f3d4-466f-a84d-08b9c8a8b449" providerId="ADAL" clId="{D81F1402-178A-4578-8173-2F46F3A2827D}" dt="2024-09-16T16:52:30.520" v="343" actId="164"/>
          <ac:grpSpMkLst>
            <pc:docMk/>
            <pc:sldMk cId="3847691328" sldId="300"/>
            <ac:grpSpMk id="5" creationId="{AB64C42E-1E0B-E331-06FA-785CC2494C90}"/>
          </ac:grpSpMkLst>
        </pc:grpChg>
        <pc:grpChg chg="add mod">
          <ac:chgData name="Teig Whaley-Smith" userId="5f3758e0-f3d4-466f-a84d-08b9c8a8b449" providerId="ADAL" clId="{D81F1402-178A-4578-8173-2F46F3A2827D}" dt="2024-09-16T16:52:36.761" v="344" actId="164"/>
          <ac:grpSpMkLst>
            <pc:docMk/>
            <pc:sldMk cId="3847691328" sldId="300"/>
            <ac:grpSpMk id="6" creationId="{8FBAEF06-F0F2-5F37-620C-11793D96CAEC}"/>
          </ac:grpSpMkLst>
        </pc:grpChg>
        <pc:picChg chg="mod">
          <ac:chgData name="Teig Whaley-Smith" userId="5f3758e0-f3d4-466f-a84d-08b9c8a8b449" providerId="ADAL" clId="{D81F1402-178A-4578-8173-2F46F3A2827D}" dt="2024-09-16T16:52:30.520" v="343" actId="164"/>
          <ac:picMkLst>
            <pc:docMk/>
            <pc:sldMk cId="3847691328" sldId="300"/>
            <ac:picMk id="1026" creationId="{A7F98A7C-77A0-33DD-048D-8BA33426C9EE}"/>
          </ac:picMkLst>
        </pc:picChg>
        <pc:picChg chg="mod">
          <ac:chgData name="Teig Whaley-Smith" userId="5f3758e0-f3d4-466f-a84d-08b9c8a8b449" providerId="ADAL" clId="{D81F1402-178A-4578-8173-2F46F3A2827D}" dt="2024-09-16T16:52:36.761" v="344" actId="164"/>
          <ac:picMkLst>
            <pc:docMk/>
            <pc:sldMk cId="3847691328" sldId="300"/>
            <ac:picMk id="1028" creationId="{911950D5-8E3F-4451-49CB-189638B400D0}"/>
          </ac:picMkLst>
        </pc:picChg>
        <pc:cxnChg chg="mod">
          <ac:chgData name="Teig Whaley-Smith" userId="5f3758e0-f3d4-466f-a84d-08b9c8a8b449" providerId="ADAL" clId="{D81F1402-178A-4578-8173-2F46F3A2827D}" dt="2024-09-16T16:52:30.520" v="343" actId="164"/>
          <ac:cxnSpMkLst>
            <pc:docMk/>
            <pc:sldMk cId="3847691328" sldId="300"/>
            <ac:cxnSpMk id="9" creationId="{CDA9F2AB-875A-8CC3-94CA-BB193308E73E}"/>
          </ac:cxnSpMkLst>
        </pc:cxnChg>
        <pc:cxnChg chg="mod">
          <ac:chgData name="Teig Whaley-Smith" userId="5f3758e0-f3d4-466f-a84d-08b9c8a8b449" providerId="ADAL" clId="{D81F1402-178A-4578-8173-2F46F3A2827D}" dt="2024-09-16T16:52:36.761" v="344" actId="164"/>
          <ac:cxnSpMkLst>
            <pc:docMk/>
            <pc:sldMk cId="3847691328" sldId="300"/>
            <ac:cxnSpMk id="20" creationId="{9E18D2AA-00BD-AF41-0F1C-5AA3973F43A2}"/>
          </ac:cxnSpMkLst>
        </pc:cxnChg>
      </pc:sldChg>
      <pc:sldChg chg="addSp modSp modAnim">
        <pc:chgData name="Teig Whaley-Smith" userId="5f3758e0-f3d4-466f-a84d-08b9c8a8b449" providerId="ADAL" clId="{D81F1402-178A-4578-8173-2F46F3A2827D}" dt="2024-09-16T16:52:15.961" v="342"/>
        <pc:sldMkLst>
          <pc:docMk/>
          <pc:sldMk cId="615790818" sldId="301"/>
        </pc:sldMkLst>
        <pc:spChg chg="mod">
          <ac:chgData name="Teig Whaley-Smith" userId="5f3758e0-f3d4-466f-a84d-08b9c8a8b449" providerId="ADAL" clId="{D81F1402-178A-4578-8173-2F46F3A2827D}" dt="2024-09-16T16:52:04.577" v="339" actId="164"/>
          <ac:spMkLst>
            <pc:docMk/>
            <pc:sldMk cId="615790818" sldId="301"/>
            <ac:spMk id="12" creationId="{5FD34843-7969-08F1-7F52-BA38BEA47C2C}"/>
          </ac:spMkLst>
        </pc:spChg>
        <pc:spChg chg="mod">
          <ac:chgData name="Teig Whaley-Smith" userId="5f3758e0-f3d4-466f-a84d-08b9c8a8b449" providerId="ADAL" clId="{D81F1402-178A-4578-8173-2F46F3A2827D}" dt="2024-09-16T16:52:13.997" v="341" actId="164"/>
          <ac:spMkLst>
            <pc:docMk/>
            <pc:sldMk cId="615790818" sldId="301"/>
            <ac:spMk id="19" creationId="{21DB0DD1-D8F2-8BED-21EB-48D541B14C71}"/>
          </ac:spMkLst>
        </pc:spChg>
        <pc:grpChg chg="add mod">
          <ac:chgData name="Teig Whaley-Smith" userId="5f3758e0-f3d4-466f-a84d-08b9c8a8b449" providerId="ADAL" clId="{D81F1402-178A-4578-8173-2F46F3A2827D}" dt="2024-09-16T16:52:04.577" v="339" actId="164"/>
          <ac:grpSpMkLst>
            <pc:docMk/>
            <pc:sldMk cId="615790818" sldId="301"/>
            <ac:grpSpMk id="4" creationId="{BB175227-E9C0-A275-0AC1-788C57B7FD75}"/>
          </ac:grpSpMkLst>
        </pc:grpChg>
        <pc:grpChg chg="add mod">
          <ac:chgData name="Teig Whaley-Smith" userId="5f3758e0-f3d4-466f-a84d-08b9c8a8b449" providerId="ADAL" clId="{D81F1402-178A-4578-8173-2F46F3A2827D}" dt="2024-09-16T16:52:13.997" v="341" actId="164"/>
          <ac:grpSpMkLst>
            <pc:docMk/>
            <pc:sldMk cId="615790818" sldId="301"/>
            <ac:grpSpMk id="5" creationId="{1F1875BF-0939-A794-A048-11EEC05775BB}"/>
          </ac:grpSpMkLst>
        </pc:grpChg>
        <pc:picChg chg="mod">
          <ac:chgData name="Teig Whaley-Smith" userId="5f3758e0-f3d4-466f-a84d-08b9c8a8b449" providerId="ADAL" clId="{D81F1402-178A-4578-8173-2F46F3A2827D}" dt="2024-09-16T16:52:04.577" v="339" actId="164"/>
          <ac:picMkLst>
            <pc:docMk/>
            <pc:sldMk cId="615790818" sldId="301"/>
            <ac:picMk id="17" creationId="{E261450F-D024-404E-A294-4D8C9C86F80B}"/>
          </ac:picMkLst>
        </pc:picChg>
        <pc:picChg chg="mod">
          <ac:chgData name="Teig Whaley-Smith" userId="5f3758e0-f3d4-466f-a84d-08b9c8a8b449" providerId="ADAL" clId="{D81F1402-178A-4578-8173-2F46F3A2827D}" dt="2024-09-16T16:52:13.997" v="341" actId="164"/>
          <ac:picMkLst>
            <pc:docMk/>
            <pc:sldMk cId="615790818" sldId="301"/>
            <ac:picMk id="18" creationId="{F154F1A0-C11D-77F6-C5A6-CCF7274F4487}"/>
          </ac:picMkLst>
        </pc:picChg>
        <pc:cxnChg chg="mod">
          <ac:chgData name="Teig Whaley-Smith" userId="5f3758e0-f3d4-466f-a84d-08b9c8a8b449" providerId="ADAL" clId="{D81F1402-178A-4578-8173-2F46F3A2827D}" dt="2024-09-16T16:52:04.577" v="339" actId="164"/>
          <ac:cxnSpMkLst>
            <pc:docMk/>
            <pc:sldMk cId="615790818" sldId="301"/>
            <ac:cxnSpMk id="9" creationId="{CDA9F2AB-875A-8CC3-94CA-BB193308E73E}"/>
          </ac:cxnSpMkLst>
        </pc:cxnChg>
        <pc:cxnChg chg="mod">
          <ac:chgData name="Teig Whaley-Smith" userId="5f3758e0-f3d4-466f-a84d-08b9c8a8b449" providerId="ADAL" clId="{D81F1402-178A-4578-8173-2F46F3A2827D}" dt="2024-09-16T16:52:13.997" v="341" actId="164"/>
          <ac:cxnSpMkLst>
            <pc:docMk/>
            <pc:sldMk cId="615790818" sldId="301"/>
            <ac:cxnSpMk id="20" creationId="{9E18D2AA-00BD-AF41-0F1C-5AA3973F43A2}"/>
          </ac:cxnSpMkLst>
        </pc:cxnChg>
      </pc:sldChg>
      <pc:sldChg chg="addSp delSp mod">
        <pc:chgData name="Teig Whaley-Smith" userId="5f3758e0-f3d4-466f-a84d-08b9c8a8b449" providerId="ADAL" clId="{D81F1402-178A-4578-8173-2F46F3A2827D}" dt="2024-09-16T11:58:00.879" v="105" actId="22"/>
        <pc:sldMkLst>
          <pc:docMk/>
          <pc:sldMk cId="2474179236" sldId="307"/>
        </pc:sldMkLst>
        <pc:spChg chg="add del">
          <ac:chgData name="Teig Whaley-Smith" userId="5f3758e0-f3d4-466f-a84d-08b9c8a8b449" providerId="ADAL" clId="{D81F1402-178A-4578-8173-2F46F3A2827D}" dt="2024-09-16T11:58:00.879" v="105" actId="22"/>
          <ac:spMkLst>
            <pc:docMk/>
            <pc:sldMk cId="2474179236" sldId="307"/>
            <ac:spMk id="4" creationId="{985C4AB5-0F7D-39D2-03B3-BCD585956999}"/>
          </ac:spMkLst>
        </pc:spChg>
      </pc:sldChg>
      <pc:sldChg chg="modSp mod">
        <pc:chgData name="Teig Whaley-Smith" userId="5f3758e0-f3d4-466f-a84d-08b9c8a8b449" providerId="ADAL" clId="{D81F1402-178A-4578-8173-2F46F3A2827D}" dt="2024-09-16T17:45:05.572" v="2851" actId="18131"/>
        <pc:sldMkLst>
          <pc:docMk/>
          <pc:sldMk cId="1444375086" sldId="328"/>
        </pc:sldMkLst>
        <pc:picChg chg="mod modCrop">
          <ac:chgData name="Teig Whaley-Smith" userId="5f3758e0-f3d4-466f-a84d-08b9c8a8b449" providerId="ADAL" clId="{D81F1402-178A-4578-8173-2F46F3A2827D}" dt="2024-09-16T17:45:05.572" v="2851" actId="18131"/>
          <ac:picMkLst>
            <pc:docMk/>
            <pc:sldMk cId="1444375086" sldId="328"/>
            <ac:picMk id="14" creationId="{66A58CD8-166C-1081-FDBC-CCAD1F64BAD8}"/>
          </ac:picMkLst>
        </pc:picChg>
      </pc:sldChg>
      <pc:sldChg chg="del">
        <pc:chgData name="Teig Whaley-Smith" userId="5f3758e0-f3d4-466f-a84d-08b9c8a8b449" providerId="ADAL" clId="{D81F1402-178A-4578-8173-2F46F3A2827D}" dt="2024-09-16T17:45:19.198" v="2852" actId="47"/>
        <pc:sldMkLst>
          <pc:docMk/>
          <pc:sldMk cId="2041299377" sldId="329"/>
        </pc:sldMkLst>
      </pc:sldChg>
      <pc:sldChg chg="addSp delSp modSp mod">
        <pc:chgData name="Teig Whaley-Smith" userId="5f3758e0-f3d4-466f-a84d-08b9c8a8b449" providerId="ADAL" clId="{D81F1402-178A-4578-8173-2F46F3A2827D}" dt="2024-09-16T17:42:53.214" v="2817"/>
        <pc:sldMkLst>
          <pc:docMk/>
          <pc:sldMk cId="2431261162" sldId="332"/>
        </pc:sldMkLst>
        <pc:spChg chg="del">
          <ac:chgData name="Teig Whaley-Smith" userId="5f3758e0-f3d4-466f-a84d-08b9c8a8b449" providerId="ADAL" clId="{D81F1402-178A-4578-8173-2F46F3A2827D}" dt="2024-09-16T17:31:02.883" v="2558" actId="478"/>
          <ac:spMkLst>
            <pc:docMk/>
            <pc:sldMk cId="2431261162" sldId="332"/>
            <ac:spMk id="15" creationId="{E9653560-5335-5ED1-EEB3-91A8E36D89BD}"/>
          </ac:spMkLst>
        </pc:spChg>
        <pc:graphicFrameChg chg="add mod">
          <ac:chgData name="Teig Whaley-Smith" userId="5f3758e0-f3d4-466f-a84d-08b9c8a8b449" providerId="ADAL" clId="{D81F1402-178A-4578-8173-2F46F3A2827D}" dt="2024-09-16T17:33:40.798" v="2559"/>
          <ac:graphicFrameMkLst>
            <pc:docMk/>
            <pc:sldMk cId="2431261162" sldId="332"/>
            <ac:graphicFrameMk id="3" creationId="{3A8A57DC-1DD9-D982-7F75-D431632E34CB}"/>
          </ac:graphicFrameMkLst>
        </pc:graphicFrameChg>
        <pc:graphicFrameChg chg="add mod modGraphic">
          <ac:chgData name="Teig Whaley-Smith" userId="5f3758e0-f3d4-466f-a84d-08b9c8a8b449" providerId="ADAL" clId="{D81F1402-178A-4578-8173-2F46F3A2827D}" dt="2024-09-16T17:42:53.214" v="2817"/>
          <ac:graphicFrameMkLst>
            <pc:docMk/>
            <pc:sldMk cId="2431261162" sldId="332"/>
            <ac:graphicFrameMk id="4" creationId="{B6DBE285-9D6E-530A-2D28-8652998CBF07}"/>
          </ac:graphicFrameMkLst>
        </pc:graphicFrameChg>
      </pc:sldChg>
      <pc:sldChg chg="addSp delSp modSp mod">
        <pc:chgData name="Teig Whaley-Smith" userId="5f3758e0-f3d4-466f-a84d-08b9c8a8b449" providerId="ADAL" clId="{D81F1402-178A-4578-8173-2F46F3A2827D}" dt="2024-09-16T17:42:36.098" v="2816"/>
        <pc:sldMkLst>
          <pc:docMk/>
          <pc:sldMk cId="3175916001" sldId="333"/>
        </pc:sldMkLst>
        <pc:spChg chg="del">
          <ac:chgData name="Teig Whaley-Smith" userId="5f3758e0-f3d4-466f-a84d-08b9c8a8b449" providerId="ADAL" clId="{D81F1402-178A-4578-8173-2F46F3A2827D}" dt="2024-09-16T17:38:24.064" v="2620" actId="478"/>
          <ac:spMkLst>
            <pc:docMk/>
            <pc:sldMk cId="3175916001" sldId="333"/>
            <ac:spMk id="15" creationId="{E9653560-5335-5ED1-EEB3-91A8E36D89BD}"/>
          </ac:spMkLst>
        </pc:spChg>
        <pc:graphicFrameChg chg="add mod">
          <ac:chgData name="Teig Whaley-Smith" userId="5f3758e0-f3d4-466f-a84d-08b9c8a8b449" providerId="ADAL" clId="{D81F1402-178A-4578-8173-2F46F3A2827D}" dt="2024-09-16T17:39:34.598" v="2621"/>
          <ac:graphicFrameMkLst>
            <pc:docMk/>
            <pc:sldMk cId="3175916001" sldId="333"/>
            <ac:graphicFrameMk id="3" creationId="{61ECA632-0845-95FD-E9CB-B46B6D5F5C06}"/>
          </ac:graphicFrameMkLst>
        </pc:graphicFrameChg>
        <pc:graphicFrameChg chg="add mod modGraphic">
          <ac:chgData name="Teig Whaley-Smith" userId="5f3758e0-f3d4-466f-a84d-08b9c8a8b449" providerId="ADAL" clId="{D81F1402-178A-4578-8173-2F46F3A2827D}" dt="2024-09-16T17:42:36.098" v="2816"/>
          <ac:graphicFrameMkLst>
            <pc:docMk/>
            <pc:sldMk cId="3175916001" sldId="333"/>
            <ac:graphicFrameMk id="4" creationId="{11D57B62-C6C4-D41E-3ED3-EC704ADD371C}"/>
          </ac:graphicFrameMkLst>
        </pc:graphicFrameChg>
      </pc:sldChg>
      <pc:sldChg chg="addSp delSp modSp mod">
        <pc:chgData name="Teig Whaley-Smith" userId="5f3758e0-f3d4-466f-a84d-08b9c8a8b449" providerId="ADAL" clId="{D81F1402-178A-4578-8173-2F46F3A2827D}" dt="2024-09-16T17:44:54.775" v="2850" actId="20577"/>
        <pc:sldMkLst>
          <pc:docMk/>
          <pc:sldMk cId="732701487" sldId="334"/>
        </pc:sldMkLst>
        <pc:spChg chg="del">
          <ac:chgData name="Teig Whaley-Smith" userId="5f3758e0-f3d4-466f-a84d-08b9c8a8b449" providerId="ADAL" clId="{D81F1402-178A-4578-8173-2F46F3A2827D}" dt="2024-09-16T17:43:03.093" v="2818" actId="478"/>
          <ac:spMkLst>
            <pc:docMk/>
            <pc:sldMk cId="732701487" sldId="334"/>
            <ac:spMk id="15" creationId="{E9653560-5335-5ED1-EEB3-91A8E36D89BD}"/>
          </ac:spMkLst>
        </pc:spChg>
        <pc:graphicFrameChg chg="add mod">
          <ac:chgData name="Teig Whaley-Smith" userId="5f3758e0-f3d4-466f-a84d-08b9c8a8b449" providerId="ADAL" clId="{D81F1402-178A-4578-8173-2F46F3A2827D}" dt="2024-09-16T17:43:58.838" v="2819"/>
          <ac:graphicFrameMkLst>
            <pc:docMk/>
            <pc:sldMk cId="732701487" sldId="334"/>
            <ac:graphicFrameMk id="3" creationId="{C4767111-0A33-D872-010A-9A1522F74040}"/>
          </ac:graphicFrameMkLst>
        </pc:graphicFrameChg>
        <pc:graphicFrameChg chg="add mod modGraphic">
          <ac:chgData name="Teig Whaley-Smith" userId="5f3758e0-f3d4-466f-a84d-08b9c8a8b449" providerId="ADAL" clId="{D81F1402-178A-4578-8173-2F46F3A2827D}" dt="2024-09-16T17:44:54.775" v="2850" actId="20577"/>
          <ac:graphicFrameMkLst>
            <pc:docMk/>
            <pc:sldMk cId="732701487" sldId="334"/>
            <ac:graphicFrameMk id="4" creationId="{8660E14F-0F34-6DB0-BB3B-55E7578B0003}"/>
          </ac:graphicFrameMkLst>
        </pc:graphicFrameChg>
      </pc:sldChg>
      <pc:sldChg chg="addSp delSp modSp mod">
        <pc:chgData name="Teig Whaley-Smith" userId="5f3758e0-f3d4-466f-a84d-08b9c8a8b449" providerId="ADAL" clId="{D81F1402-178A-4578-8173-2F46F3A2827D}" dt="2024-09-16T12:01:46.853" v="143" actId="1076"/>
        <pc:sldMkLst>
          <pc:docMk/>
          <pc:sldMk cId="4177785171" sldId="335"/>
        </pc:sldMkLst>
        <pc:spChg chg="del">
          <ac:chgData name="Teig Whaley-Smith" userId="5f3758e0-f3d4-466f-a84d-08b9c8a8b449" providerId="ADAL" clId="{D81F1402-178A-4578-8173-2F46F3A2827D}" dt="2024-09-16T11:59:59.972" v="124" actId="478"/>
          <ac:spMkLst>
            <pc:docMk/>
            <pc:sldMk cId="4177785171" sldId="335"/>
            <ac:spMk id="3" creationId="{C8F5C30C-173B-00BF-8927-65E3059D192D}"/>
          </ac:spMkLst>
        </pc:spChg>
        <pc:picChg chg="add mod modCrop">
          <ac:chgData name="Teig Whaley-Smith" userId="5f3758e0-f3d4-466f-a84d-08b9c8a8b449" providerId="ADAL" clId="{D81F1402-178A-4578-8173-2F46F3A2827D}" dt="2024-09-16T12:01:46.853" v="143" actId="1076"/>
          <ac:picMkLst>
            <pc:docMk/>
            <pc:sldMk cId="4177785171" sldId="335"/>
            <ac:picMk id="7" creationId="{DE5EDFDE-9E3F-068C-4E88-3838A03D3C18}"/>
          </ac:picMkLst>
        </pc:picChg>
        <pc:picChg chg="add mod modCrop">
          <ac:chgData name="Teig Whaley-Smith" userId="5f3758e0-f3d4-466f-a84d-08b9c8a8b449" providerId="ADAL" clId="{D81F1402-178A-4578-8173-2F46F3A2827D}" dt="2024-09-16T12:00:48.139" v="132" actId="14100"/>
          <ac:picMkLst>
            <pc:docMk/>
            <pc:sldMk cId="4177785171" sldId="335"/>
            <ac:picMk id="9" creationId="{DA88F432-DC4D-1295-7853-4624C8CA27A9}"/>
          </ac:picMkLst>
        </pc:picChg>
      </pc:sldChg>
      <pc:sldChg chg="modSp mod ord">
        <pc:chgData name="Teig Whaley-Smith" userId="5f3758e0-f3d4-466f-a84d-08b9c8a8b449" providerId="ADAL" clId="{D81F1402-178A-4578-8173-2F46F3A2827D}" dt="2024-09-16T11:59:04.873" v="120"/>
        <pc:sldMkLst>
          <pc:docMk/>
          <pc:sldMk cId="3313813366" sldId="336"/>
        </pc:sldMkLst>
        <pc:spChg chg="mod">
          <ac:chgData name="Teig Whaley-Smith" userId="5f3758e0-f3d4-466f-a84d-08b9c8a8b449" providerId="ADAL" clId="{D81F1402-178A-4578-8173-2F46F3A2827D}" dt="2024-09-16T11:58:07.591" v="107" actId="20577"/>
          <ac:spMkLst>
            <pc:docMk/>
            <pc:sldMk cId="3313813366" sldId="336"/>
            <ac:spMk id="2" creationId="{25E24C6D-68AA-9295-A023-CBF5F5845F42}"/>
          </ac:spMkLst>
        </pc:spChg>
      </pc:sldChg>
      <pc:sldChg chg="addSp delSp modSp mod">
        <pc:chgData name="Teig Whaley-Smith" userId="5f3758e0-f3d4-466f-a84d-08b9c8a8b449" providerId="ADAL" clId="{D81F1402-178A-4578-8173-2F46F3A2827D}" dt="2024-09-16T12:03:53.381" v="159" actId="1076"/>
        <pc:sldMkLst>
          <pc:docMk/>
          <pc:sldMk cId="2843870965" sldId="337"/>
        </pc:sldMkLst>
        <pc:spChg chg="del">
          <ac:chgData name="Teig Whaley-Smith" userId="5f3758e0-f3d4-466f-a84d-08b9c8a8b449" providerId="ADAL" clId="{D81F1402-178A-4578-8173-2F46F3A2827D}" dt="2024-09-16T12:02:44.081" v="144" actId="478"/>
          <ac:spMkLst>
            <pc:docMk/>
            <pc:sldMk cId="2843870965" sldId="337"/>
            <ac:spMk id="3" creationId="{C8F5C30C-173B-00BF-8927-65E3059D192D}"/>
          </ac:spMkLst>
        </pc:spChg>
        <pc:picChg chg="add del mod modCrop">
          <ac:chgData name="Teig Whaley-Smith" userId="5f3758e0-f3d4-466f-a84d-08b9c8a8b449" providerId="ADAL" clId="{D81F1402-178A-4578-8173-2F46F3A2827D}" dt="2024-09-16T12:03:34.541" v="153" actId="478"/>
          <ac:picMkLst>
            <pc:docMk/>
            <pc:sldMk cId="2843870965" sldId="337"/>
            <ac:picMk id="5" creationId="{650A5355-3089-FA85-B824-41455CA3F95D}"/>
          </ac:picMkLst>
        </pc:picChg>
        <pc:picChg chg="add mod modCrop">
          <ac:chgData name="Teig Whaley-Smith" userId="5f3758e0-f3d4-466f-a84d-08b9c8a8b449" providerId="ADAL" clId="{D81F1402-178A-4578-8173-2F46F3A2827D}" dt="2024-09-16T12:03:53.381" v="159" actId="1076"/>
          <ac:picMkLst>
            <pc:docMk/>
            <pc:sldMk cId="2843870965" sldId="337"/>
            <ac:picMk id="7" creationId="{B0D67388-8710-2429-084E-8F0E5F2252C6}"/>
          </ac:picMkLst>
        </pc:picChg>
      </pc:sldChg>
      <pc:sldChg chg="addSp delSp modSp mod">
        <pc:chgData name="Teig Whaley-Smith" userId="5f3758e0-f3d4-466f-a84d-08b9c8a8b449" providerId="ADAL" clId="{D81F1402-178A-4578-8173-2F46F3A2827D}" dt="2024-09-16T16:57:31.527" v="366" actId="732"/>
        <pc:sldMkLst>
          <pc:docMk/>
          <pc:sldMk cId="2637329327" sldId="338"/>
        </pc:sldMkLst>
        <pc:spChg chg="del">
          <ac:chgData name="Teig Whaley-Smith" userId="5f3758e0-f3d4-466f-a84d-08b9c8a8b449" providerId="ADAL" clId="{D81F1402-178A-4578-8173-2F46F3A2827D}" dt="2024-09-16T16:57:21.314" v="362" actId="478"/>
          <ac:spMkLst>
            <pc:docMk/>
            <pc:sldMk cId="2637329327" sldId="338"/>
            <ac:spMk id="3" creationId="{C8F5C30C-173B-00BF-8927-65E3059D192D}"/>
          </ac:spMkLst>
        </pc:spChg>
        <pc:picChg chg="add mod">
          <ac:chgData name="Teig Whaley-Smith" userId="5f3758e0-f3d4-466f-a84d-08b9c8a8b449" providerId="ADAL" clId="{D81F1402-178A-4578-8173-2F46F3A2827D}" dt="2024-09-16T16:57:31.527" v="366" actId="732"/>
          <ac:picMkLst>
            <pc:docMk/>
            <pc:sldMk cId="2637329327" sldId="338"/>
            <ac:picMk id="12290" creationId="{426886C5-E598-48C3-B8CE-29F6373BF08A}"/>
          </ac:picMkLst>
        </pc:picChg>
      </pc:sldChg>
      <pc:sldChg chg="addSp delSp modSp mod ord">
        <pc:chgData name="Teig Whaley-Smith" userId="5f3758e0-f3d4-466f-a84d-08b9c8a8b449" providerId="ADAL" clId="{D81F1402-178A-4578-8173-2F46F3A2827D}" dt="2024-09-16T17:07:57.631" v="624" actId="22"/>
        <pc:sldMkLst>
          <pc:docMk/>
          <pc:sldMk cId="3544023906" sldId="339"/>
        </pc:sldMkLst>
        <pc:spChg chg="del">
          <ac:chgData name="Teig Whaley-Smith" userId="5f3758e0-f3d4-466f-a84d-08b9c8a8b449" providerId="ADAL" clId="{D81F1402-178A-4578-8173-2F46F3A2827D}" dt="2024-09-16T16:57:46.548" v="367" actId="478"/>
          <ac:spMkLst>
            <pc:docMk/>
            <pc:sldMk cId="3544023906" sldId="339"/>
            <ac:spMk id="3" creationId="{C8F5C30C-173B-00BF-8927-65E3059D192D}"/>
          </ac:spMkLst>
        </pc:spChg>
        <pc:spChg chg="add mod">
          <ac:chgData name="Teig Whaley-Smith" userId="5f3758e0-f3d4-466f-a84d-08b9c8a8b449" providerId="ADAL" clId="{D81F1402-178A-4578-8173-2F46F3A2827D}" dt="2024-09-16T17:03:00.864" v="463" actId="20577"/>
          <ac:spMkLst>
            <pc:docMk/>
            <pc:sldMk cId="3544023906" sldId="339"/>
            <ac:spMk id="6" creationId="{34F9A76A-F3F3-A1B9-5CAA-B8B4C10CA25C}"/>
          </ac:spMkLst>
        </pc:spChg>
        <pc:picChg chg="add mod modCrop">
          <ac:chgData name="Teig Whaley-Smith" userId="5f3758e0-f3d4-466f-a84d-08b9c8a8b449" providerId="ADAL" clId="{D81F1402-178A-4578-8173-2F46F3A2827D}" dt="2024-09-16T17:01:45.082" v="385" actId="1076"/>
          <ac:picMkLst>
            <pc:docMk/>
            <pc:sldMk cId="3544023906" sldId="339"/>
            <ac:picMk id="5" creationId="{57A76CB8-14EC-96D0-A8D6-74A267C87B30}"/>
          </ac:picMkLst>
        </pc:picChg>
        <pc:picChg chg="add del">
          <ac:chgData name="Teig Whaley-Smith" userId="5f3758e0-f3d4-466f-a84d-08b9c8a8b449" providerId="ADAL" clId="{D81F1402-178A-4578-8173-2F46F3A2827D}" dt="2024-09-16T17:07:57.631" v="624" actId="22"/>
          <ac:picMkLst>
            <pc:docMk/>
            <pc:sldMk cId="3544023906" sldId="339"/>
            <ac:picMk id="8" creationId="{4F25DDF2-DE24-CA59-178C-B6167FB139DF}"/>
          </ac:picMkLst>
        </pc:picChg>
      </pc:sldChg>
      <pc:sldChg chg="addSp delSp modSp mod">
        <pc:chgData name="Teig Whaley-Smith" userId="5f3758e0-f3d4-466f-a84d-08b9c8a8b449" providerId="ADAL" clId="{D81F1402-178A-4578-8173-2F46F3A2827D}" dt="2024-09-16T17:02:50.531" v="440" actId="1076"/>
        <pc:sldMkLst>
          <pc:docMk/>
          <pc:sldMk cId="1571777537" sldId="340"/>
        </pc:sldMkLst>
        <pc:spChg chg="del">
          <ac:chgData name="Teig Whaley-Smith" userId="5f3758e0-f3d4-466f-a84d-08b9c8a8b449" providerId="ADAL" clId="{D81F1402-178A-4578-8173-2F46F3A2827D}" dt="2024-09-16T17:01:10.215" v="375" actId="478"/>
          <ac:spMkLst>
            <pc:docMk/>
            <pc:sldMk cId="1571777537" sldId="340"/>
            <ac:spMk id="3" creationId="{C8F5C30C-173B-00BF-8927-65E3059D192D}"/>
          </ac:spMkLst>
        </pc:spChg>
        <pc:spChg chg="add mod">
          <ac:chgData name="Teig Whaley-Smith" userId="5f3758e0-f3d4-466f-a84d-08b9c8a8b449" providerId="ADAL" clId="{D81F1402-178A-4578-8173-2F46F3A2827D}" dt="2024-09-16T17:02:50.531" v="440" actId="1076"/>
          <ac:spMkLst>
            <pc:docMk/>
            <pc:sldMk cId="1571777537" sldId="340"/>
            <ac:spMk id="6" creationId="{DECFCA62-E026-CFD0-1690-3EC3FD81EE3E}"/>
          </ac:spMkLst>
        </pc:spChg>
        <pc:picChg chg="add mod modCrop">
          <ac:chgData name="Teig Whaley-Smith" userId="5f3758e0-f3d4-466f-a84d-08b9c8a8b449" providerId="ADAL" clId="{D81F1402-178A-4578-8173-2F46F3A2827D}" dt="2024-09-16T17:01:35.081" v="382" actId="1076"/>
          <ac:picMkLst>
            <pc:docMk/>
            <pc:sldMk cId="1571777537" sldId="340"/>
            <ac:picMk id="5" creationId="{1BC5B1AE-3669-2D8F-BC84-E45ED0985338}"/>
          </ac:picMkLst>
        </pc:picChg>
      </pc:sldChg>
      <pc:sldChg chg="addSp delSp modSp mod ord">
        <pc:chgData name="Teig Whaley-Smith" userId="5f3758e0-f3d4-466f-a84d-08b9c8a8b449" providerId="ADAL" clId="{D81F1402-178A-4578-8173-2F46F3A2827D}" dt="2024-09-16T17:06:08.198" v="622" actId="20577"/>
        <pc:sldMkLst>
          <pc:docMk/>
          <pc:sldMk cId="2755202612" sldId="341"/>
        </pc:sldMkLst>
        <pc:spChg chg="del">
          <ac:chgData name="Teig Whaley-Smith" userId="5f3758e0-f3d4-466f-a84d-08b9c8a8b449" providerId="ADAL" clId="{D81F1402-178A-4578-8173-2F46F3A2827D}" dt="2024-09-16T17:03:36.676" v="466" actId="478"/>
          <ac:spMkLst>
            <pc:docMk/>
            <pc:sldMk cId="2755202612" sldId="341"/>
            <ac:spMk id="3" creationId="{C8F5C30C-173B-00BF-8927-65E3059D192D}"/>
          </ac:spMkLst>
        </pc:spChg>
        <pc:spChg chg="add mod">
          <ac:chgData name="Teig Whaley-Smith" userId="5f3758e0-f3d4-466f-a84d-08b9c8a8b449" providerId="ADAL" clId="{D81F1402-178A-4578-8173-2F46F3A2827D}" dt="2024-09-16T17:06:08.198" v="622" actId="20577"/>
          <ac:spMkLst>
            <pc:docMk/>
            <pc:sldMk cId="2755202612" sldId="341"/>
            <ac:spMk id="6" creationId="{4A03CF82-84D4-5002-4684-2F7977A0A45C}"/>
          </ac:spMkLst>
        </pc:spChg>
        <pc:picChg chg="add mod modCrop">
          <ac:chgData name="Teig Whaley-Smith" userId="5f3758e0-f3d4-466f-a84d-08b9c8a8b449" providerId="ADAL" clId="{D81F1402-178A-4578-8173-2F46F3A2827D}" dt="2024-09-16T17:03:58.681" v="474" actId="14100"/>
          <ac:picMkLst>
            <pc:docMk/>
            <pc:sldMk cId="2755202612" sldId="341"/>
            <ac:picMk id="5" creationId="{6A74EF36-4BCE-C188-27CA-938F2D7A131A}"/>
          </ac:picMkLst>
        </pc:picChg>
      </pc:sldChg>
      <pc:sldChg chg="delSp del mod">
        <pc:chgData name="Teig Whaley-Smith" userId="5f3758e0-f3d4-466f-a84d-08b9c8a8b449" providerId="ADAL" clId="{D81F1402-178A-4578-8173-2F46F3A2827D}" dt="2024-09-16T17:16:06.518" v="859" actId="47"/>
        <pc:sldMkLst>
          <pc:docMk/>
          <pc:sldMk cId="2939582841" sldId="342"/>
        </pc:sldMkLst>
        <pc:spChg chg="del">
          <ac:chgData name="Teig Whaley-Smith" userId="5f3758e0-f3d4-466f-a84d-08b9c8a8b449" providerId="ADAL" clId="{D81F1402-178A-4578-8173-2F46F3A2827D}" dt="2024-09-16T17:15:27.748" v="820" actId="478"/>
          <ac:spMkLst>
            <pc:docMk/>
            <pc:sldMk cId="2939582841" sldId="342"/>
            <ac:spMk id="3" creationId="{C8F5C30C-173B-00BF-8927-65E3059D192D}"/>
          </ac:spMkLst>
        </pc:spChg>
      </pc:sldChg>
      <pc:sldChg chg="addSp delSp modSp mod">
        <pc:chgData name="Teig Whaley-Smith" userId="5f3758e0-f3d4-466f-a84d-08b9c8a8b449" providerId="ADAL" clId="{D81F1402-178A-4578-8173-2F46F3A2827D}" dt="2024-09-16T17:30:45.731" v="2557" actId="1076"/>
        <pc:sldMkLst>
          <pc:docMk/>
          <pc:sldMk cId="3222801257" sldId="343"/>
        </pc:sldMkLst>
        <pc:spChg chg="add del mod">
          <ac:chgData name="Teig Whaley-Smith" userId="5f3758e0-f3d4-466f-a84d-08b9c8a8b449" providerId="ADAL" clId="{D81F1402-178A-4578-8173-2F46F3A2827D}" dt="2024-09-16T12:10:29.220" v="163" actId="22"/>
          <ac:spMkLst>
            <pc:docMk/>
            <pc:sldMk cId="3222801257" sldId="343"/>
            <ac:spMk id="4" creationId="{05B76775-54A2-0965-93D4-EB3519430AB1}"/>
          </ac:spMkLst>
        </pc:spChg>
        <pc:spChg chg="del mod">
          <ac:chgData name="Teig Whaley-Smith" userId="5f3758e0-f3d4-466f-a84d-08b9c8a8b449" providerId="ADAL" clId="{D81F1402-178A-4578-8173-2F46F3A2827D}" dt="2024-09-16T17:30:32.215" v="2550" actId="478"/>
          <ac:spMkLst>
            <pc:docMk/>
            <pc:sldMk cId="3222801257" sldId="343"/>
            <ac:spMk id="15" creationId="{E9653560-5335-5ED1-EEB3-91A8E36D89BD}"/>
          </ac:spMkLst>
        </pc:spChg>
        <pc:picChg chg="add mod modCrop">
          <ac:chgData name="Teig Whaley-Smith" userId="5f3758e0-f3d4-466f-a84d-08b9c8a8b449" providerId="ADAL" clId="{D81F1402-178A-4578-8173-2F46F3A2827D}" dt="2024-09-16T17:30:45.731" v="2557" actId="1076"/>
          <ac:picMkLst>
            <pc:docMk/>
            <pc:sldMk cId="3222801257" sldId="343"/>
            <ac:picMk id="6" creationId="{506A7305-9A97-EDB0-C3C3-9435B579BDB8}"/>
          </ac:picMkLst>
        </pc:picChg>
        <pc:picChg chg="add mod">
          <ac:chgData name="Teig Whaley-Smith" userId="5f3758e0-f3d4-466f-a84d-08b9c8a8b449" providerId="ADAL" clId="{D81F1402-178A-4578-8173-2F46F3A2827D}" dt="2024-09-16T17:30:41.689" v="2555" actId="1076"/>
          <ac:picMkLst>
            <pc:docMk/>
            <pc:sldMk cId="3222801257" sldId="343"/>
            <ac:picMk id="7" creationId="{0D093B93-2F2A-C03B-2E65-637FA8F31EA3}"/>
          </ac:picMkLst>
        </pc:picChg>
        <pc:picChg chg="add del mod">
          <ac:chgData name="Teig Whaley-Smith" userId="5f3758e0-f3d4-466f-a84d-08b9c8a8b449" providerId="ADAL" clId="{D81F1402-178A-4578-8173-2F46F3A2827D}" dt="2024-09-16T12:12:36.161" v="178" actId="478"/>
          <ac:picMkLst>
            <pc:docMk/>
            <pc:sldMk cId="3222801257" sldId="343"/>
            <ac:picMk id="2050" creationId="{C15A54DF-3B80-A490-1303-C2CD48750537}"/>
          </ac:picMkLst>
        </pc:picChg>
        <pc:picChg chg="add mod">
          <ac:chgData name="Teig Whaley-Smith" userId="5f3758e0-f3d4-466f-a84d-08b9c8a8b449" providerId="ADAL" clId="{D81F1402-178A-4578-8173-2F46F3A2827D}" dt="2024-09-16T17:30:43.198" v="2556" actId="1076"/>
          <ac:picMkLst>
            <pc:docMk/>
            <pc:sldMk cId="3222801257" sldId="343"/>
            <ac:picMk id="2052" creationId="{AEC0129B-411A-9FB6-AB18-094814959997}"/>
          </ac:picMkLst>
        </pc:picChg>
        <pc:picChg chg="add mod">
          <ac:chgData name="Teig Whaley-Smith" userId="5f3758e0-f3d4-466f-a84d-08b9c8a8b449" providerId="ADAL" clId="{D81F1402-178A-4578-8173-2F46F3A2827D}" dt="2024-09-16T17:30:35.281" v="2552" actId="1076"/>
          <ac:picMkLst>
            <pc:docMk/>
            <pc:sldMk cId="3222801257" sldId="343"/>
            <ac:picMk id="2054" creationId="{EDE99979-8245-14BB-D9D7-5FD1C624E1A8}"/>
          </ac:picMkLst>
        </pc:picChg>
      </pc:sldChg>
      <pc:sldChg chg="modSp mod ord">
        <pc:chgData name="Teig Whaley-Smith" userId="5f3758e0-f3d4-466f-a84d-08b9c8a8b449" providerId="ADAL" clId="{D81F1402-178A-4578-8173-2F46F3A2827D}" dt="2024-09-16T11:59:04.873" v="120"/>
        <pc:sldMkLst>
          <pc:docMk/>
          <pc:sldMk cId="1910243737" sldId="344"/>
        </pc:sldMkLst>
        <pc:spChg chg="mod">
          <ac:chgData name="Teig Whaley-Smith" userId="5f3758e0-f3d4-466f-a84d-08b9c8a8b449" providerId="ADAL" clId="{D81F1402-178A-4578-8173-2F46F3A2827D}" dt="2024-09-16T11:58:10.998" v="108" actId="20577"/>
          <ac:spMkLst>
            <pc:docMk/>
            <pc:sldMk cId="1910243737" sldId="344"/>
            <ac:spMk id="2" creationId="{25E24C6D-68AA-9295-A023-CBF5F5845F42}"/>
          </ac:spMkLst>
        </pc:spChg>
      </pc:sldChg>
      <pc:sldChg chg="modSp mod ord">
        <pc:chgData name="Teig Whaley-Smith" userId="5f3758e0-f3d4-466f-a84d-08b9c8a8b449" providerId="ADAL" clId="{D81F1402-178A-4578-8173-2F46F3A2827D}" dt="2024-09-16T11:59:04.873" v="120"/>
        <pc:sldMkLst>
          <pc:docMk/>
          <pc:sldMk cId="4036193565" sldId="345"/>
        </pc:sldMkLst>
        <pc:spChg chg="mod">
          <ac:chgData name="Teig Whaley-Smith" userId="5f3758e0-f3d4-466f-a84d-08b9c8a8b449" providerId="ADAL" clId="{D81F1402-178A-4578-8173-2F46F3A2827D}" dt="2024-09-16T11:58:13.471" v="109" actId="20577"/>
          <ac:spMkLst>
            <pc:docMk/>
            <pc:sldMk cId="4036193565" sldId="345"/>
            <ac:spMk id="2" creationId="{25E24C6D-68AA-9295-A023-CBF5F5845F42}"/>
          </ac:spMkLst>
        </pc:spChg>
      </pc:sldChg>
      <pc:sldChg chg="modSp mod ord">
        <pc:chgData name="Teig Whaley-Smith" userId="5f3758e0-f3d4-466f-a84d-08b9c8a8b449" providerId="ADAL" clId="{D81F1402-178A-4578-8173-2F46F3A2827D}" dt="2024-09-16T11:59:04.873" v="120"/>
        <pc:sldMkLst>
          <pc:docMk/>
          <pc:sldMk cId="1087403611" sldId="346"/>
        </pc:sldMkLst>
        <pc:spChg chg="mod">
          <ac:chgData name="Teig Whaley-Smith" userId="5f3758e0-f3d4-466f-a84d-08b9c8a8b449" providerId="ADAL" clId="{D81F1402-178A-4578-8173-2F46F3A2827D}" dt="2024-09-16T11:58:16.123" v="110" actId="20577"/>
          <ac:spMkLst>
            <pc:docMk/>
            <pc:sldMk cId="1087403611" sldId="346"/>
            <ac:spMk id="2" creationId="{25E24C6D-68AA-9295-A023-CBF5F5845F42}"/>
          </ac:spMkLst>
        </pc:spChg>
      </pc:sldChg>
      <pc:sldChg chg="modSp mod ord">
        <pc:chgData name="Teig Whaley-Smith" userId="5f3758e0-f3d4-466f-a84d-08b9c8a8b449" providerId="ADAL" clId="{D81F1402-178A-4578-8173-2F46F3A2827D}" dt="2024-09-16T11:59:04.873" v="120"/>
        <pc:sldMkLst>
          <pc:docMk/>
          <pc:sldMk cId="3368464698" sldId="347"/>
        </pc:sldMkLst>
        <pc:spChg chg="mod">
          <ac:chgData name="Teig Whaley-Smith" userId="5f3758e0-f3d4-466f-a84d-08b9c8a8b449" providerId="ADAL" clId="{D81F1402-178A-4578-8173-2F46F3A2827D}" dt="2024-09-16T11:58:19.181" v="111" actId="20577"/>
          <ac:spMkLst>
            <pc:docMk/>
            <pc:sldMk cId="3368464698" sldId="347"/>
            <ac:spMk id="2" creationId="{25E24C6D-68AA-9295-A023-CBF5F5845F42}"/>
          </ac:spMkLst>
        </pc:spChg>
      </pc:sldChg>
      <pc:sldChg chg="ord">
        <pc:chgData name="Teig Whaley-Smith" userId="5f3758e0-f3d4-466f-a84d-08b9c8a8b449" providerId="ADAL" clId="{D81F1402-178A-4578-8173-2F46F3A2827D}" dt="2024-09-16T11:59:04.873" v="120"/>
        <pc:sldMkLst>
          <pc:docMk/>
          <pc:sldMk cId="555904300" sldId="348"/>
        </pc:sldMkLst>
      </pc:sldChg>
      <pc:sldChg chg="modSp mod ord">
        <pc:chgData name="Teig Whaley-Smith" userId="5f3758e0-f3d4-466f-a84d-08b9c8a8b449" providerId="ADAL" clId="{D81F1402-178A-4578-8173-2F46F3A2827D}" dt="2024-09-16T11:59:04.873" v="120"/>
        <pc:sldMkLst>
          <pc:docMk/>
          <pc:sldMk cId="3151826880" sldId="349"/>
        </pc:sldMkLst>
        <pc:spChg chg="mod">
          <ac:chgData name="Teig Whaley-Smith" userId="5f3758e0-f3d4-466f-a84d-08b9c8a8b449" providerId="ADAL" clId="{D81F1402-178A-4578-8173-2F46F3A2827D}" dt="2024-09-16T11:58:24.115" v="112" actId="20577"/>
          <ac:spMkLst>
            <pc:docMk/>
            <pc:sldMk cId="3151826880" sldId="349"/>
            <ac:spMk id="2" creationId="{25E24C6D-68AA-9295-A023-CBF5F5845F42}"/>
          </ac:spMkLst>
        </pc:spChg>
      </pc:sldChg>
      <pc:sldChg chg="modSp mod ord">
        <pc:chgData name="Teig Whaley-Smith" userId="5f3758e0-f3d4-466f-a84d-08b9c8a8b449" providerId="ADAL" clId="{D81F1402-178A-4578-8173-2F46F3A2827D}" dt="2024-09-16T11:59:04.873" v="120"/>
        <pc:sldMkLst>
          <pc:docMk/>
          <pc:sldMk cId="4196898048" sldId="350"/>
        </pc:sldMkLst>
        <pc:spChg chg="mod">
          <ac:chgData name="Teig Whaley-Smith" userId="5f3758e0-f3d4-466f-a84d-08b9c8a8b449" providerId="ADAL" clId="{D81F1402-178A-4578-8173-2F46F3A2827D}" dt="2024-09-16T11:58:27.031" v="113" actId="20577"/>
          <ac:spMkLst>
            <pc:docMk/>
            <pc:sldMk cId="4196898048" sldId="350"/>
            <ac:spMk id="2" creationId="{25E24C6D-68AA-9295-A023-CBF5F5845F42}"/>
          </ac:spMkLst>
        </pc:spChg>
      </pc:sldChg>
      <pc:sldChg chg="delSp modSp mod ord">
        <pc:chgData name="Teig Whaley-Smith" userId="5f3758e0-f3d4-466f-a84d-08b9c8a8b449" providerId="ADAL" clId="{D81F1402-178A-4578-8173-2F46F3A2827D}" dt="2024-09-16T17:49:21.226" v="3096" actId="478"/>
        <pc:sldMkLst>
          <pc:docMk/>
          <pc:sldMk cId="455208555" sldId="351"/>
        </pc:sldMkLst>
        <pc:spChg chg="mod">
          <ac:chgData name="Teig Whaley-Smith" userId="5f3758e0-f3d4-466f-a84d-08b9c8a8b449" providerId="ADAL" clId="{D81F1402-178A-4578-8173-2F46F3A2827D}" dt="2024-09-16T11:58:29.748" v="114" actId="20577"/>
          <ac:spMkLst>
            <pc:docMk/>
            <pc:sldMk cId="455208555" sldId="351"/>
            <ac:spMk id="2" creationId="{25E24C6D-68AA-9295-A023-CBF5F5845F42}"/>
          </ac:spMkLst>
        </pc:spChg>
        <pc:spChg chg="mod">
          <ac:chgData name="Teig Whaley-Smith" userId="5f3758e0-f3d4-466f-a84d-08b9c8a8b449" providerId="ADAL" clId="{D81F1402-178A-4578-8173-2F46F3A2827D}" dt="2024-09-16T11:38:59.581" v="1" actId="113"/>
          <ac:spMkLst>
            <pc:docMk/>
            <pc:sldMk cId="455208555" sldId="351"/>
            <ac:spMk id="4" creationId="{23ED42BA-FD4C-B3A7-EA60-0B661570CC62}"/>
          </ac:spMkLst>
        </pc:spChg>
        <pc:spChg chg="del">
          <ac:chgData name="Teig Whaley-Smith" userId="5f3758e0-f3d4-466f-a84d-08b9c8a8b449" providerId="ADAL" clId="{D81F1402-178A-4578-8173-2F46F3A2827D}" dt="2024-09-16T17:49:21.226" v="3096" actId="478"/>
          <ac:spMkLst>
            <pc:docMk/>
            <pc:sldMk cId="455208555" sldId="351"/>
            <ac:spMk id="8" creationId="{B80F24AD-A5A4-5606-F30D-A06CD24AED7D}"/>
          </ac:spMkLst>
        </pc:spChg>
      </pc:sldChg>
      <pc:sldChg chg="delSp modSp add mod ord">
        <pc:chgData name="Teig Whaley-Smith" userId="5f3758e0-f3d4-466f-a84d-08b9c8a8b449" providerId="ADAL" clId="{D81F1402-178A-4578-8173-2F46F3A2827D}" dt="2024-09-16T11:59:04.873" v="120"/>
        <pc:sldMkLst>
          <pc:docMk/>
          <pc:sldMk cId="3261688823" sldId="352"/>
        </pc:sldMkLst>
        <pc:spChg chg="mod">
          <ac:chgData name="Teig Whaley-Smith" userId="5f3758e0-f3d4-466f-a84d-08b9c8a8b449" providerId="ADAL" clId="{D81F1402-178A-4578-8173-2F46F3A2827D}" dt="2024-09-16T11:58:33.181" v="115" actId="20577"/>
          <ac:spMkLst>
            <pc:docMk/>
            <pc:sldMk cId="3261688823" sldId="352"/>
            <ac:spMk id="2" creationId="{25E24C6D-68AA-9295-A023-CBF5F5845F42}"/>
          </ac:spMkLst>
        </pc:spChg>
        <pc:spChg chg="del">
          <ac:chgData name="Teig Whaley-Smith" userId="5f3758e0-f3d4-466f-a84d-08b9c8a8b449" providerId="ADAL" clId="{D81F1402-178A-4578-8173-2F46F3A2827D}" dt="2024-09-16T11:39:11.033" v="3" actId="478"/>
          <ac:spMkLst>
            <pc:docMk/>
            <pc:sldMk cId="3261688823" sldId="352"/>
            <ac:spMk id="4" creationId="{23ED42BA-FD4C-B3A7-EA60-0B661570CC62}"/>
          </ac:spMkLst>
        </pc:spChg>
        <pc:spChg chg="mod">
          <ac:chgData name="Teig Whaley-Smith" userId="5f3758e0-f3d4-466f-a84d-08b9c8a8b449" providerId="ADAL" clId="{D81F1402-178A-4578-8173-2F46F3A2827D}" dt="2024-09-16T11:39:32.148" v="9" actId="179"/>
          <ac:spMkLst>
            <pc:docMk/>
            <pc:sldMk cId="3261688823" sldId="352"/>
            <ac:spMk id="8" creationId="{B80F24AD-A5A4-5606-F30D-A06CD24AED7D}"/>
          </ac:spMkLst>
        </pc:spChg>
      </pc:sldChg>
      <pc:sldChg chg="delSp new del mod">
        <pc:chgData name="Teig Whaley-Smith" userId="5f3758e0-f3d4-466f-a84d-08b9c8a8b449" providerId="ADAL" clId="{D81F1402-178A-4578-8173-2F46F3A2827D}" dt="2024-09-16T11:49:57.800" v="51" actId="2696"/>
        <pc:sldMkLst>
          <pc:docMk/>
          <pc:sldMk cId="3646664437" sldId="353"/>
        </pc:sldMkLst>
        <pc:spChg chg="del">
          <ac:chgData name="Teig Whaley-Smith" userId="5f3758e0-f3d4-466f-a84d-08b9c8a8b449" providerId="ADAL" clId="{D81F1402-178A-4578-8173-2F46F3A2827D}" dt="2024-09-16T11:46:09.917" v="11" actId="478"/>
          <ac:spMkLst>
            <pc:docMk/>
            <pc:sldMk cId="3646664437" sldId="353"/>
            <ac:spMk id="3" creationId="{CA936DF8-8DFA-CE14-029A-7D021FA1149A}"/>
          </ac:spMkLst>
        </pc:spChg>
      </pc:sldChg>
      <pc:sldChg chg="addSp delSp modSp add mod ord">
        <pc:chgData name="Teig Whaley-Smith" userId="5f3758e0-f3d4-466f-a84d-08b9c8a8b449" providerId="ADAL" clId="{D81F1402-178A-4578-8173-2F46F3A2827D}" dt="2024-09-16T11:59:04.873" v="120"/>
        <pc:sldMkLst>
          <pc:docMk/>
          <pc:sldMk cId="3933338681" sldId="354"/>
        </pc:sldMkLst>
        <pc:spChg chg="mod">
          <ac:chgData name="Teig Whaley-Smith" userId="5f3758e0-f3d4-466f-a84d-08b9c8a8b449" providerId="ADAL" clId="{D81F1402-178A-4578-8173-2F46F3A2827D}" dt="2024-09-16T11:58:36.981" v="116" actId="20577"/>
          <ac:spMkLst>
            <pc:docMk/>
            <pc:sldMk cId="3933338681" sldId="354"/>
            <ac:spMk id="2" creationId="{25E24C6D-68AA-9295-A023-CBF5F5845F42}"/>
          </ac:spMkLst>
        </pc:spChg>
        <pc:spChg chg="add mod">
          <ac:chgData name="Teig Whaley-Smith" userId="5f3758e0-f3d4-466f-a84d-08b9c8a8b449" providerId="ADAL" clId="{D81F1402-178A-4578-8173-2F46F3A2827D}" dt="2024-09-16T11:49:37.069" v="49" actId="1076"/>
          <ac:spMkLst>
            <pc:docMk/>
            <pc:sldMk cId="3933338681" sldId="354"/>
            <ac:spMk id="7" creationId="{0AA8FBC9-90EA-BF43-0691-3F713058FB93}"/>
          </ac:spMkLst>
        </pc:spChg>
        <pc:spChg chg="del">
          <ac:chgData name="Teig Whaley-Smith" userId="5f3758e0-f3d4-466f-a84d-08b9c8a8b449" providerId="ADAL" clId="{D81F1402-178A-4578-8173-2F46F3A2827D}" dt="2024-09-16T11:47:18.925" v="23" actId="478"/>
          <ac:spMkLst>
            <pc:docMk/>
            <pc:sldMk cId="3933338681" sldId="354"/>
            <ac:spMk id="8" creationId="{B80F24AD-A5A4-5606-F30D-A06CD24AED7D}"/>
          </ac:spMkLst>
        </pc:spChg>
        <pc:picChg chg="add mod modCrop">
          <ac:chgData name="Teig Whaley-Smith" userId="5f3758e0-f3d4-466f-a84d-08b9c8a8b449" providerId="ADAL" clId="{D81F1402-178A-4578-8173-2F46F3A2827D}" dt="2024-09-16T11:47:15.798" v="22"/>
          <ac:picMkLst>
            <pc:docMk/>
            <pc:sldMk cId="3933338681" sldId="354"/>
            <ac:picMk id="4" creationId="{4BA4436E-EA96-20E7-9545-2A7E3D6AAB73}"/>
          </ac:picMkLst>
        </pc:picChg>
        <pc:picChg chg="del">
          <ac:chgData name="Teig Whaley-Smith" userId="5f3758e0-f3d4-466f-a84d-08b9c8a8b449" providerId="ADAL" clId="{D81F1402-178A-4578-8173-2F46F3A2827D}" dt="2024-09-16T11:46:25.298" v="13" actId="478"/>
          <ac:picMkLst>
            <pc:docMk/>
            <pc:sldMk cId="3933338681" sldId="354"/>
            <ac:picMk id="11" creationId="{C3CB5F09-4149-7F42-6A64-F7E9DC79BECA}"/>
          </ac:picMkLst>
        </pc:picChg>
        <pc:picChg chg="del">
          <ac:chgData name="Teig Whaley-Smith" userId="5f3758e0-f3d4-466f-a84d-08b9c8a8b449" providerId="ADAL" clId="{D81F1402-178A-4578-8173-2F46F3A2827D}" dt="2024-09-16T11:46:26.481" v="14" actId="478"/>
          <ac:picMkLst>
            <pc:docMk/>
            <pc:sldMk cId="3933338681" sldId="354"/>
            <ac:picMk id="13" creationId="{D73ECAF3-3456-89F4-A6D8-CE9BBE048ABD}"/>
          </ac:picMkLst>
        </pc:picChg>
      </pc:sldChg>
      <pc:sldChg chg="addSp delSp modSp add mod ord">
        <pc:chgData name="Teig Whaley-Smith" userId="5f3758e0-f3d4-466f-a84d-08b9c8a8b449" providerId="ADAL" clId="{D81F1402-178A-4578-8173-2F46F3A2827D}" dt="2024-09-16T11:59:04.873" v="120"/>
        <pc:sldMkLst>
          <pc:docMk/>
          <pc:sldMk cId="961871596" sldId="355"/>
        </pc:sldMkLst>
        <pc:spChg chg="mod">
          <ac:chgData name="Teig Whaley-Smith" userId="5f3758e0-f3d4-466f-a84d-08b9c8a8b449" providerId="ADAL" clId="{D81F1402-178A-4578-8173-2F46F3A2827D}" dt="2024-09-16T11:58:40.381" v="117" actId="20577"/>
          <ac:spMkLst>
            <pc:docMk/>
            <pc:sldMk cId="961871596" sldId="355"/>
            <ac:spMk id="2" creationId="{25E24C6D-68AA-9295-A023-CBF5F5845F42}"/>
          </ac:spMkLst>
        </pc:spChg>
        <pc:spChg chg="mod">
          <ac:chgData name="Teig Whaley-Smith" userId="5f3758e0-f3d4-466f-a84d-08b9c8a8b449" providerId="ADAL" clId="{D81F1402-178A-4578-8173-2F46F3A2827D}" dt="2024-09-16T11:55:31.055" v="92" actId="1076"/>
          <ac:spMkLst>
            <pc:docMk/>
            <pc:sldMk cId="961871596" sldId="355"/>
            <ac:spMk id="7" creationId="{0AA8FBC9-90EA-BF43-0691-3F713058FB93}"/>
          </ac:spMkLst>
        </pc:spChg>
        <pc:picChg chg="del">
          <ac:chgData name="Teig Whaley-Smith" userId="5f3758e0-f3d4-466f-a84d-08b9c8a8b449" providerId="ADAL" clId="{D81F1402-178A-4578-8173-2F46F3A2827D}" dt="2024-09-16T11:50:22.114" v="67" actId="478"/>
          <ac:picMkLst>
            <pc:docMk/>
            <pc:sldMk cId="961871596" sldId="355"/>
            <ac:picMk id="4" creationId="{4BA4436E-EA96-20E7-9545-2A7E3D6AAB73}"/>
          </ac:picMkLst>
        </pc:picChg>
        <pc:picChg chg="add mod modCrop">
          <ac:chgData name="Teig Whaley-Smith" userId="5f3758e0-f3d4-466f-a84d-08b9c8a8b449" providerId="ADAL" clId="{D81F1402-178A-4578-8173-2F46F3A2827D}" dt="2024-09-16T11:55:34.883" v="93" actId="208"/>
          <ac:picMkLst>
            <pc:docMk/>
            <pc:sldMk cId="961871596" sldId="355"/>
            <ac:picMk id="6" creationId="{88606D5F-8657-2DD3-574B-80258B285FCC}"/>
          </ac:picMkLst>
        </pc:picChg>
      </pc:sldChg>
      <pc:sldChg chg="addSp delSp modSp add mod ord">
        <pc:chgData name="Teig Whaley-Smith" userId="5f3758e0-f3d4-466f-a84d-08b9c8a8b449" providerId="ADAL" clId="{D81F1402-178A-4578-8173-2F46F3A2827D}" dt="2024-09-16T11:59:04.873" v="120"/>
        <pc:sldMkLst>
          <pc:docMk/>
          <pc:sldMk cId="1565557960" sldId="356"/>
        </pc:sldMkLst>
        <pc:spChg chg="mod">
          <ac:chgData name="Teig Whaley-Smith" userId="5f3758e0-f3d4-466f-a84d-08b9c8a8b449" providerId="ADAL" clId="{D81F1402-178A-4578-8173-2F46F3A2827D}" dt="2024-09-16T11:58:45.153" v="118" actId="20577"/>
          <ac:spMkLst>
            <pc:docMk/>
            <pc:sldMk cId="1565557960" sldId="356"/>
            <ac:spMk id="2" creationId="{25E24C6D-68AA-9295-A023-CBF5F5845F42}"/>
          </ac:spMkLst>
        </pc:spChg>
        <pc:spChg chg="add mod">
          <ac:chgData name="Teig Whaley-Smith" userId="5f3758e0-f3d4-466f-a84d-08b9c8a8b449" providerId="ADAL" clId="{D81F1402-178A-4578-8173-2F46F3A2827D}" dt="2024-09-16T11:56:06.448" v="102" actId="1076"/>
          <ac:spMkLst>
            <pc:docMk/>
            <pc:sldMk cId="1565557960" sldId="356"/>
            <ac:spMk id="4" creationId="{55D5EBDD-FAFA-01B4-86C5-D1B36B294EBF}"/>
          </ac:spMkLst>
        </pc:spChg>
        <pc:spChg chg="del">
          <ac:chgData name="Teig Whaley-Smith" userId="5f3758e0-f3d4-466f-a84d-08b9c8a8b449" providerId="ADAL" clId="{D81F1402-178A-4578-8173-2F46F3A2827D}" dt="2024-09-16T11:57:19.333" v="103" actId="478"/>
          <ac:spMkLst>
            <pc:docMk/>
            <pc:sldMk cId="1565557960" sldId="356"/>
            <ac:spMk id="5" creationId="{F559DA4C-D74D-C8DF-E486-7F036933D654}"/>
          </ac:spMkLst>
        </pc:spChg>
        <pc:spChg chg="del">
          <ac:chgData name="Teig Whaley-Smith" userId="5f3758e0-f3d4-466f-a84d-08b9c8a8b449" providerId="ADAL" clId="{D81F1402-178A-4578-8173-2F46F3A2827D}" dt="2024-09-16T11:55:51.100" v="95" actId="478"/>
          <ac:spMkLst>
            <pc:docMk/>
            <pc:sldMk cId="1565557960" sldId="356"/>
            <ac:spMk id="7" creationId="{0AA8FBC9-90EA-BF43-0691-3F713058FB93}"/>
          </ac:spMkLst>
        </pc:spChg>
      </pc:sldChg>
      <pc:sldChg chg="addSp delSp modSp add mod">
        <pc:chgData name="Teig Whaley-Smith" userId="5f3758e0-f3d4-466f-a84d-08b9c8a8b449" providerId="ADAL" clId="{D81F1402-178A-4578-8173-2F46F3A2827D}" dt="2024-09-16T12:01:42.355" v="142" actId="1076"/>
        <pc:sldMkLst>
          <pc:docMk/>
          <pc:sldMk cId="1112984316" sldId="357"/>
        </pc:sldMkLst>
        <pc:picChg chg="add mod modCrop">
          <ac:chgData name="Teig Whaley-Smith" userId="5f3758e0-f3d4-466f-a84d-08b9c8a8b449" providerId="ADAL" clId="{D81F1402-178A-4578-8173-2F46F3A2827D}" dt="2024-09-16T12:01:29.930" v="141" actId="1076"/>
          <ac:picMkLst>
            <pc:docMk/>
            <pc:sldMk cId="1112984316" sldId="357"/>
            <ac:picMk id="4" creationId="{F53EAAB8-1B8D-9A2D-2ECE-D054285FAE0F}"/>
          </ac:picMkLst>
        </pc:picChg>
        <pc:picChg chg="mod">
          <ac:chgData name="Teig Whaley-Smith" userId="5f3758e0-f3d4-466f-a84d-08b9c8a8b449" providerId="ADAL" clId="{D81F1402-178A-4578-8173-2F46F3A2827D}" dt="2024-09-16T12:01:42.355" v="142" actId="1076"/>
          <ac:picMkLst>
            <pc:docMk/>
            <pc:sldMk cId="1112984316" sldId="357"/>
            <ac:picMk id="7" creationId="{DE5EDFDE-9E3F-068C-4E88-3838A03D3C18}"/>
          </ac:picMkLst>
        </pc:picChg>
        <pc:picChg chg="del">
          <ac:chgData name="Teig Whaley-Smith" userId="5f3758e0-f3d4-466f-a84d-08b9c8a8b449" providerId="ADAL" clId="{D81F1402-178A-4578-8173-2F46F3A2827D}" dt="2024-09-16T12:01:00.459" v="135" actId="478"/>
          <ac:picMkLst>
            <pc:docMk/>
            <pc:sldMk cId="1112984316" sldId="357"/>
            <ac:picMk id="9" creationId="{DA88F432-DC4D-1295-7853-4624C8CA27A9}"/>
          </ac:picMkLst>
        </pc:picChg>
      </pc:sldChg>
      <pc:sldChg chg="add">
        <pc:chgData name="Teig Whaley-Smith" userId="5f3758e0-f3d4-466f-a84d-08b9c8a8b449" providerId="ADAL" clId="{D81F1402-178A-4578-8173-2F46F3A2827D}" dt="2024-09-16T17:08:01.765" v="625" actId="2890"/>
        <pc:sldMkLst>
          <pc:docMk/>
          <pc:sldMk cId="1719432514" sldId="358"/>
        </pc:sldMkLst>
      </pc:sldChg>
      <pc:sldChg chg="addSp delSp modSp add mod">
        <pc:chgData name="Teig Whaley-Smith" userId="5f3758e0-f3d4-466f-a84d-08b9c8a8b449" providerId="ADAL" clId="{D81F1402-178A-4578-8173-2F46F3A2827D}" dt="2024-09-16T17:09:24.870" v="640" actId="1076"/>
        <pc:sldMkLst>
          <pc:docMk/>
          <pc:sldMk cId="1365487016" sldId="359"/>
        </pc:sldMkLst>
        <pc:spChg chg="del">
          <ac:chgData name="Teig Whaley-Smith" userId="5f3758e0-f3d4-466f-a84d-08b9c8a8b449" providerId="ADAL" clId="{D81F1402-178A-4578-8173-2F46F3A2827D}" dt="2024-09-16T17:08:40.860" v="628" actId="478"/>
          <ac:spMkLst>
            <pc:docMk/>
            <pc:sldMk cId="1365487016" sldId="359"/>
            <ac:spMk id="6" creationId="{34F9A76A-F3F3-A1B9-5CAA-B8B4C10CA25C}"/>
          </ac:spMkLst>
        </pc:spChg>
        <pc:picChg chg="add mod modCrop">
          <ac:chgData name="Teig Whaley-Smith" userId="5f3758e0-f3d4-466f-a84d-08b9c8a8b449" providerId="ADAL" clId="{D81F1402-178A-4578-8173-2F46F3A2827D}" dt="2024-09-16T17:09:05.671" v="634" actId="14100"/>
          <ac:picMkLst>
            <pc:docMk/>
            <pc:sldMk cId="1365487016" sldId="359"/>
            <ac:picMk id="4" creationId="{FBD47685-0596-4F73-AB70-607AFD7A2553}"/>
          </ac:picMkLst>
        </pc:picChg>
        <pc:picChg chg="del">
          <ac:chgData name="Teig Whaley-Smith" userId="5f3758e0-f3d4-466f-a84d-08b9c8a8b449" providerId="ADAL" clId="{D81F1402-178A-4578-8173-2F46F3A2827D}" dt="2024-09-16T17:08:39.465" v="627" actId="478"/>
          <ac:picMkLst>
            <pc:docMk/>
            <pc:sldMk cId="1365487016" sldId="359"/>
            <ac:picMk id="5" creationId="{57A76CB8-14EC-96D0-A8D6-74A267C87B30}"/>
          </ac:picMkLst>
        </pc:picChg>
        <pc:picChg chg="add mod modCrop">
          <ac:chgData name="Teig Whaley-Smith" userId="5f3758e0-f3d4-466f-a84d-08b9c8a8b449" providerId="ADAL" clId="{D81F1402-178A-4578-8173-2F46F3A2827D}" dt="2024-09-16T17:09:24.870" v="640" actId="1076"/>
          <ac:picMkLst>
            <pc:docMk/>
            <pc:sldMk cId="1365487016" sldId="359"/>
            <ac:picMk id="7" creationId="{4B9F2572-8E1B-6A5F-7B7C-AC0543387A33}"/>
          </ac:picMkLst>
        </pc:picChg>
      </pc:sldChg>
      <pc:sldChg chg="addSp delSp modSp add mod ord">
        <pc:chgData name="Teig Whaley-Smith" userId="5f3758e0-f3d4-466f-a84d-08b9c8a8b449" providerId="ADAL" clId="{D81F1402-178A-4578-8173-2F46F3A2827D}" dt="2024-09-16T17:13:53.631" v="785" actId="1076"/>
        <pc:sldMkLst>
          <pc:docMk/>
          <pc:sldMk cId="233590901" sldId="360"/>
        </pc:sldMkLst>
        <pc:spChg chg="mod">
          <ac:chgData name="Teig Whaley-Smith" userId="5f3758e0-f3d4-466f-a84d-08b9c8a8b449" providerId="ADAL" clId="{D81F1402-178A-4578-8173-2F46F3A2827D}" dt="2024-09-16T17:13:53.631" v="785" actId="1076"/>
          <ac:spMkLst>
            <pc:docMk/>
            <pc:sldMk cId="233590901" sldId="360"/>
            <ac:spMk id="6" creationId="{4A03CF82-84D4-5002-4684-2F7977A0A45C}"/>
          </ac:spMkLst>
        </pc:spChg>
        <pc:spChg chg="add mod">
          <ac:chgData name="Teig Whaley-Smith" userId="5f3758e0-f3d4-466f-a84d-08b9c8a8b449" providerId="ADAL" clId="{D81F1402-178A-4578-8173-2F46F3A2827D}" dt="2024-09-16T17:11:25.814" v="710" actId="20577"/>
          <ac:spMkLst>
            <pc:docMk/>
            <pc:sldMk cId="233590901" sldId="360"/>
            <ac:spMk id="8" creationId="{E69B9E54-126E-A5CD-6544-A3FF5897F3EE}"/>
          </ac:spMkLst>
        </pc:spChg>
        <pc:spChg chg="add mod">
          <ac:chgData name="Teig Whaley-Smith" userId="5f3758e0-f3d4-466f-a84d-08b9c8a8b449" providerId="ADAL" clId="{D81F1402-178A-4578-8173-2F46F3A2827D}" dt="2024-09-16T17:12:16.315" v="744" actId="20577"/>
          <ac:spMkLst>
            <pc:docMk/>
            <pc:sldMk cId="233590901" sldId="360"/>
            <ac:spMk id="9" creationId="{1D51F20C-71A7-9102-EE0F-B69ACF74DD45}"/>
          </ac:spMkLst>
        </pc:spChg>
        <pc:picChg chg="add mod modCrop">
          <ac:chgData name="Teig Whaley-Smith" userId="5f3758e0-f3d4-466f-a84d-08b9c8a8b449" providerId="ADAL" clId="{D81F1402-178A-4578-8173-2F46F3A2827D}" dt="2024-09-16T17:10:53.447" v="652" actId="732"/>
          <ac:picMkLst>
            <pc:docMk/>
            <pc:sldMk cId="233590901" sldId="360"/>
            <ac:picMk id="3" creationId="{ACA53398-2B95-F6F3-AA55-FECE62A4A3BB}"/>
          </ac:picMkLst>
        </pc:picChg>
        <pc:picChg chg="add mod">
          <ac:chgData name="Teig Whaley-Smith" userId="5f3758e0-f3d4-466f-a84d-08b9c8a8b449" providerId="ADAL" clId="{D81F1402-178A-4578-8173-2F46F3A2827D}" dt="2024-09-16T17:10:45.414" v="649" actId="1076"/>
          <ac:picMkLst>
            <pc:docMk/>
            <pc:sldMk cId="233590901" sldId="360"/>
            <ac:picMk id="4" creationId="{21C9A396-4DFA-998D-57FF-75C9C2CDAB92}"/>
          </ac:picMkLst>
        </pc:picChg>
        <pc:picChg chg="del">
          <ac:chgData name="Teig Whaley-Smith" userId="5f3758e0-f3d4-466f-a84d-08b9c8a8b449" providerId="ADAL" clId="{D81F1402-178A-4578-8173-2F46F3A2827D}" dt="2024-09-16T17:10:33.693" v="644" actId="478"/>
          <ac:picMkLst>
            <pc:docMk/>
            <pc:sldMk cId="233590901" sldId="360"/>
            <ac:picMk id="5" creationId="{6A74EF36-4BCE-C188-27CA-938F2D7A131A}"/>
          </ac:picMkLst>
        </pc:picChg>
        <pc:picChg chg="add mod">
          <ac:chgData name="Teig Whaley-Smith" userId="5f3758e0-f3d4-466f-a84d-08b9c8a8b449" providerId="ADAL" clId="{D81F1402-178A-4578-8173-2F46F3A2827D}" dt="2024-09-16T17:10:41.543" v="647" actId="14100"/>
          <ac:picMkLst>
            <pc:docMk/>
            <pc:sldMk cId="233590901" sldId="360"/>
            <ac:picMk id="7" creationId="{04312406-1894-492E-E5EE-BE04B63A2F38}"/>
          </ac:picMkLst>
        </pc:picChg>
      </pc:sldChg>
      <pc:sldChg chg="addSp delSp modSp add mod">
        <pc:chgData name="Teig Whaley-Smith" userId="5f3758e0-f3d4-466f-a84d-08b9c8a8b449" providerId="ADAL" clId="{D81F1402-178A-4578-8173-2F46F3A2827D}" dt="2024-09-16T17:14:47.348" v="819" actId="1076"/>
        <pc:sldMkLst>
          <pc:docMk/>
          <pc:sldMk cId="236885826" sldId="361"/>
        </pc:sldMkLst>
        <pc:spChg chg="mod">
          <ac:chgData name="Teig Whaley-Smith" userId="5f3758e0-f3d4-466f-a84d-08b9c8a8b449" providerId="ADAL" clId="{D81F1402-178A-4578-8173-2F46F3A2827D}" dt="2024-09-16T17:14:42.122" v="818" actId="1076"/>
          <ac:spMkLst>
            <pc:docMk/>
            <pc:sldMk cId="236885826" sldId="361"/>
            <ac:spMk id="6" creationId="{4A03CF82-84D4-5002-4684-2F7977A0A45C}"/>
          </ac:spMkLst>
        </pc:spChg>
        <pc:spChg chg="del">
          <ac:chgData name="Teig Whaley-Smith" userId="5f3758e0-f3d4-466f-a84d-08b9c8a8b449" providerId="ADAL" clId="{D81F1402-178A-4578-8173-2F46F3A2827D}" dt="2024-09-16T17:14:12.788" v="790" actId="478"/>
          <ac:spMkLst>
            <pc:docMk/>
            <pc:sldMk cId="236885826" sldId="361"/>
            <ac:spMk id="8" creationId="{E69B9E54-126E-A5CD-6544-A3FF5897F3EE}"/>
          </ac:spMkLst>
        </pc:spChg>
        <pc:spChg chg="del">
          <ac:chgData name="Teig Whaley-Smith" userId="5f3758e0-f3d4-466f-a84d-08b9c8a8b449" providerId="ADAL" clId="{D81F1402-178A-4578-8173-2F46F3A2827D}" dt="2024-09-16T17:14:14.707" v="791" actId="478"/>
          <ac:spMkLst>
            <pc:docMk/>
            <pc:sldMk cId="236885826" sldId="361"/>
            <ac:spMk id="9" creationId="{1D51F20C-71A7-9102-EE0F-B69ACF74DD45}"/>
          </ac:spMkLst>
        </pc:spChg>
        <pc:spChg chg="add del mod">
          <ac:chgData name="Teig Whaley-Smith" userId="5f3758e0-f3d4-466f-a84d-08b9c8a8b449" providerId="ADAL" clId="{D81F1402-178A-4578-8173-2F46F3A2827D}" dt="2024-09-16T17:12:27.641" v="749" actId="478"/>
          <ac:spMkLst>
            <pc:docMk/>
            <pc:sldMk cId="236885826" sldId="361"/>
            <ac:spMk id="10" creationId="{0E7C92C8-81CD-27DB-DA5E-F342BE19EF08}"/>
          </ac:spMkLst>
        </pc:spChg>
        <pc:spChg chg="add mod">
          <ac:chgData name="Teig Whaley-Smith" userId="5f3758e0-f3d4-466f-a84d-08b9c8a8b449" providerId="ADAL" clId="{D81F1402-178A-4578-8173-2F46F3A2827D}" dt="2024-09-16T17:14:47.348" v="819" actId="1076"/>
          <ac:spMkLst>
            <pc:docMk/>
            <pc:sldMk cId="236885826" sldId="361"/>
            <ac:spMk id="13" creationId="{9C3D9742-231E-8808-B4EC-2CB38DC73858}"/>
          </ac:spMkLst>
        </pc:spChg>
        <pc:picChg chg="del">
          <ac:chgData name="Teig Whaley-Smith" userId="5f3758e0-f3d4-466f-a84d-08b9c8a8b449" providerId="ADAL" clId="{D81F1402-178A-4578-8173-2F46F3A2827D}" dt="2024-09-16T17:12:24.248" v="748" actId="478"/>
          <ac:picMkLst>
            <pc:docMk/>
            <pc:sldMk cId="236885826" sldId="361"/>
            <ac:picMk id="3" creationId="{ACA53398-2B95-F6F3-AA55-FECE62A4A3BB}"/>
          </ac:picMkLst>
        </pc:picChg>
        <pc:picChg chg="del">
          <ac:chgData name="Teig Whaley-Smith" userId="5f3758e0-f3d4-466f-a84d-08b9c8a8b449" providerId="ADAL" clId="{D81F1402-178A-4578-8173-2F46F3A2827D}" dt="2024-09-16T17:12:23.782" v="747" actId="478"/>
          <ac:picMkLst>
            <pc:docMk/>
            <pc:sldMk cId="236885826" sldId="361"/>
            <ac:picMk id="4" creationId="{21C9A396-4DFA-998D-57FF-75C9C2CDAB92}"/>
          </ac:picMkLst>
        </pc:picChg>
        <pc:picChg chg="del">
          <ac:chgData name="Teig Whaley-Smith" userId="5f3758e0-f3d4-466f-a84d-08b9c8a8b449" providerId="ADAL" clId="{D81F1402-178A-4578-8173-2F46F3A2827D}" dt="2024-09-16T17:12:23.303" v="746" actId="478"/>
          <ac:picMkLst>
            <pc:docMk/>
            <pc:sldMk cId="236885826" sldId="361"/>
            <ac:picMk id="7" creationId="{04312406-1894-492E-E5EE-BE04B63A2F38}"/>
          </ac:picMkLst>
        </pc:picChg>
        <pc:picChg chg="add mod">
          <ac:chgData name="Teig Whaley-Smith" userId="5f3758e0-f3d4-466f-a84d-08b9c8a8b449" providerId="ADAL" clId="{D81F1402-178A-4578-8173-2F46F3A2827D}" dt="2024-09-16T17:14:47.348" v="819" actId="1076"/>
          <ac:picMkLst>
            <pc:docMk/>
            <pc:sldMk cId="236885826" sldId="361"/>
            <ac:picMk id="11" creationId="{9C4019E9-946C-A021-DC90-581691F68262}"/>
          </ac:picMkLst>
        </pc:picChg>
        <pc:picChg chg="add mod modCrop">
          <ac:chgData name="Teig Whaley-Smith" userId="5f3758e0-f3d4-466f-a84d-08b9c8a8b449" providerId="ADAL" clId="{D81F1402-178A-4578-8173-2F46F3A2827D}" dt="2024-09-16T17:14:42.122" v="818" actId="1076"/>
          <ac:picMkLst>
            <pc:docMk/>
            <pc:sldMk cId="236885826" sldId="361"/>
            <ac:picMk id="12" creationId="{F6BF8C7C-F9E9-71F8-7EB9-AE49ADE29B1A}"/>
          </ac:picMkLst>
        </pc:picChg>
      </pc:sldChg>
      <pc:sldChg chg="addSp delSp modSp add mod modAnim">
        <pc:chgData name="Teig Whaley-Smith" userId="5f3758e0-f3d4-466f-a84d-08b9c8a8b449" providerId="ADAL" clId="{D81F1402-178A-4578-8173-2F46F3A2827D}" dt="2024-09-16T17:30:06.598" v="2549"/>
        <pc:sldMkLst>
          <pc:docMk/>
          <pc:sldMk cId="2639044347" sldId="362"/>
        </pc:sldMkLst>
        <pc:spChg chg="mod">
          <ac:chgData name="Teig Whaley-Smith" userId="5f3758e0-f3d4-466f-a84d-08b9c8a8b449" providerId="ADAL" clId="{D81F1402-178A-4578-8173-2F46F3A2827D}" dt="2024-09-16T17:16:01.542" v="858" actId="20577"/>
          <ac:spMkLst>
            <pc:docMk/>
            <pc:sldMk cId="2639044347" sldId="362"/>
            <ac:spMk id="2" creationId="{25E24C6D-68AA-9295-A023-CBF5F5845F42}"/>
          </ac:spMkLst>
        </pc:spChg>
        <pc:spChg chg="add mod">
          <ac:chgData name="Teig Whaley-Smith" userId="5f3758e0-f3d4-466f-a84d-08b9c8a8b449" providerId="ADAL" clId="{D81F1402-178A-4578-8173-2F46F3A2827D}" dt="2024-09-16T17:18:20.726" v="1145" actId="14100"/>
          <ac:spMkLst>
            <pc:docMk/>
            <pc:sldMk cId="2639044347" sldId="362"/>
            <ac:spMk id="3" creationId="{6B3EBB66-79BB-303D-7482-E4E35E6BADF3}"/>
          </ac:spMkLst>
        </pc:spChg>
        <pc:spChg chg="add mod">
          <ac:chgData name="Teig Whaley-Smith" userId="5f3758e0-f3d4-466f-a84d-08b9c8a8b449" providerId="ADAL" clId="{D81F1402-178A-4578-8173-2F46F3A2827D}" dt="2024-09-16T17:20:59.398" v="1494" actId="20577"/>
          <ac:spMkLst>
            <pc:docMk/>
            <pc:sldMk cId="2639044347" sldId="362"/>
            <ac:spMk id="5" creationId="{49F80086-4D28-10E2-667C-0DE9F317EB6A}"/>
          </ac:spMkLst>
        </pc:spChg>
        <pc:spChg chg="del">
          <ac:chgData name="Teig Whaley-Smith" userId="5f3758e0-f3d4-466f-a84d-08b9c8a8b449" providerId="ADAL" clId="{D81F1402-178A-4578-8173-2F46F3A2827D}" dt="2024-09-16T17:15:33.764" v="822" actId="478"/>
          <ac:spMkLst>
            <pc:docMk/>
            <pc:sldMk cId="2639044347" sldId="362"/>
            <ac:spMk id="6" creationId="{F4FC31A2-9FFB-6959-0912-47D760636475}"/>
          </ac:spMkLst>
        </pc:spChg>
        <pc:spChg chg="add mod">
          <ac:chgData name="Teig Whaley-Smith" userId="5f3758e0-f3d4-466f-a84d-08b9c8a8b449" providerId="ADAL" clId="{D81F1402-178A-4578-8173-2F46F3A2827D}" dt="2024-09-16T17:22:45.286" v="1608" actId="20577"/>
          <ac:spMkLst>
            <pc:docMk/>
            <pc:sldMk cId="2639044347" sldId="362"/>
            <ac:spMk id="7" creationId="{F34878CC-0B5A-237F-55AF-75C5EFAEC79A}"/>
          </ac:spMkLst>
        </pc:spChg>
        <pc:spChg chg="add mod">
          <ac:chgData name="Teig Whaley-Smith" userId="5f3758e0-f3d4-466f-a84d-08b9c8a8b449" providerId="ADAL" clId="{D81F1402-178A-4578-8173-2F46F3A2827D}" dt="2024-09-16T17:23:05.381" v="1644" actId="20577"/>
          <ac:spMkLst>
            <pc:docMk/>
            <pc:sldMk cId="2639044347" sldId="362"/>
            <ac:spMk id="8" creationId="{DE277908-FBD1-9A75-660D-3365B7B461A0}"/>
          </ac:spMkLst>
        </pc:spChg>
      </pc:sldChg>
      <pc:sldChg chg="modSp add mod modAnim">
        <pc:chgData name="Teig Whaley-Smith" userId="5f3758e0-f3d4-466f-a84d-08b9c8a8b449" providerId="ADAL" clId="{D81F1402-178A-4578-8173-2F46F3A2827D}" dt="2024-09-16T17:50:53.331" v="3101"/>
        <pc:sldMkLst>
          <pc:docMk/>
          <pc:sldMk cId="983025208" sldId="363"/>
        </pc:sldMkLst>
        <pc:spChg chg="mod">
          <ac:chgData name="Teig Whaley-Smith" userId="5f3758e0-f3d4-466f-a84d-08b9c8a8b449" providerId="ADAL" clId="{D81F1402-178A-4578-8173-2F46F3A2827D}" dt="2024-09-16T17:23:31.231" v="1681" actId="20577"/>
          <ac:spMkLst>
            <pc:docMk/>
            <pc:sldMk cId="983025208" sldId="363"/>
            <ac:spMk id="2" creationId="{25E24C6D-68AA-9295-A023-CBF5F5845F42}"/>
          </ac:spMkLst>
        </pc:spChg>
        <pc:spChg chg="mod">
          <ac:chgData name="Teig Whaley-Smith" userId="5f3758e0-f3d4-466f-a84d-08b9c8a8b449" providerId="ADAL" clId="{D81F1402-178A-4578-8173-2F46F3A2827D}" dt="2024-09-16T17:24:19.341" v="1827" actId="313"/>
          <ac:spMkLst>
            <pc:docMk/>
            <pc:sldMk cId="983025208" sldId="363"/>
            <ac:spMk id="3" creationId="{6B3EBB66-79BB-303D-7482-E4E35E6BADF3}"/>
          </ac:spMkLst>
        </pc:spChg>
        <pc:spChg chg="mod">
          <ac:chgData name="Teig Whaley-Smith" userId="5f3758e0-f3d4-466f-a84d-08b9c8a8b449" providerId="ADAL" clId="{D81F1402-178A-4578-8173-2F46F3A2827D}" dt="2024-09-16T17:26:13.783" v="2068" actId="20577"/>
          <ac:spMkLst>
            <pc:docMk/>
            <pc:sldMk cId="983025208" sldId="363"/>
            <ac:spMk id="5" creationId="{49F80086-4D28-10E2-667C-0DE9F317EB6A}"/>
          </ac:spMkLst>
        </pc:spChg>
        <pc:spChg chg="mod">
          <ac:chgData name="Teig Whaley-Smith" userId="5f3758e0-f3d4-466f-a84d-08b9c8a8b449" providerId="ADAL" clId="{D81F1402-178A-4578-8173-2F46F3A2827D}" dt="2024-09-16T17:26:24.781" v="2090" actId="20577"/>
          <ac:spMkLst>
            <pc:docMk/>
            <pc:sldMk cId="983025208" sldId="363"/>
            <ac:spMk id="7" creationId="{F34878CC-0B5A-237F-55AF-75C5EFAEC79A}"/>
          </ac:spMkLst>
        </pc:spChg>
        <pc:spChg chg="mod">
          <ac:chgData name="Teig Whaley-Smith" userId="5f3758e0-f3d4-466f-a84d-08b9c8a8b449" providerId="ADAL" clId="{D81F1402-178A-4578-8173-2F46F3A2827D}" dt="2024-09-16T17:25:50.637" v="2018" actId="20577"/>
          <ac:spMkLst>
            <pc:docMk/>
            <pc:sldMk cId="983025208" sldId="363"/>
            <ac:spMk id="8" creationId="{DE277908-FBD1-9A75-660D-3365B7B461A0}"/>
          </ac:spMkLst>
        </pc:spChg>
        <pc:picChg chg="mod">
          <ac:chgData name="Teig Whaley-Smith" userId="5f3758e0-f3d4-466f-a84d-08b9c8a8b449" providerId="ADAL" clId="{D81F1402-178A-4578-8173-2F46F3A2827D}" dt="2024-09-16T17:25:14.603" v="1945" actId="1076"/>
          <ac:picMkLst>
            <pc:docMk/>
            <pc:sldMk cId="983025208" sldId="363"/>
            <ac:picMk id="4" creationId="{6C6AE033-AECF-2DB8-7F9B-80B565A4E167}"/>
          </ac:picMkLst>
        </pc:picChg>
      </pc:sldChg>
      <pc:sldChg chg="modSp new mod">
        <pc:chgData name="Teig Whaley-Smith" userId="5f3758e0-f3d4-466f-a84d-08b9c8a8b449" providerId="ADAL" clId="{D81F1402-178A-4578-8173-2F46F3A2827D}" dt="2024-09-16T17:27:37.017" v="2313" actId="403"/>
        <pc:sldMkLst>
          <pc:docMk/>
          <pc:sldMk cId="2774883548" sldId="364"/>
        </pc:sldMkLst>
        <pc:spChg chg="mod">
          <ac:chgData name="Teig Whaley-Smith" userId="5f3758e0-f3d4-466f-a84d-08b9c8a8b449" providerId="ADAL" clId="{D81F1402-178A-4578-8173-2F46F3A2827D}" dt="2024-09-16T17:27:13.348" v="2242" actId="20577"/>
          <ac:spMkLst>
            <pc:docMk/>
            <pc:sldMk cId="2774883548" sldId="364"/>
            <ac:spMk id="2" creationId="{18AB7FF7-440D-F039-DE8F-FE2A9DD3E826}"/>
          </ac:spMkLst>
        </pc:spChg>
        <pc:spChg chg="mod">
          <ac:chgData name="Teig Whaley-Smith" userId="5f3758e0-f3d4-466f-a84d-08b9c8a8b449" providerId="ADAL" clId="{D81F1402-178A-4578-8173-2F46F3A2827D}" dt="2024-09-16T17:27:37.017" v="2313" actId="403"/>
          <ac:spMkLst>
            <pc:docMk/>
            <pc:sldMk cId="2774883548" sldId="364"/>
            <ac:spMk id="3" creationId="{14ABE23F-3E09-2AD8-D1BE-7DD641852A9C}"/>
          </ac:spMkLst>
        </pc:spChg>
      </pc:sldChg>
      <pc:sldChg chg="modSp add mod">
        <pc:chgData name="Teig Whaley-Smith" userId="5f3758e0-f3d4-466f-a84d-08b9c8a8b449" providerId="ADAL" clId="{D81F1402-178A-4578-8173-2F46F3A2827D}" dt="2024-09-16T17:29:08.048" v="2543" actId="20577"/>
        <pc:sldMkLst>
          <pc:docMk/>
          <pc:sldMk cId="2979641189" sldId="365"/>
        </pc:sldMkLst>
        <pc:spChg chg="mod">
          <ac:chgData name="Teig Whaley-Smith" userId="5f3758e0-f3d4-466f-a84d-08b9c8a8b449" providerId="ADAL" clId="{D81F1402-178A-4578-8173-2F46F3A2827D}" dt="2024-09-16T17:29:08.048" v="2543" actId="20577"/>
          <ac:spMkLst>
            <pc:docMk/>
            <pc:sldMk cId="2979641189" sldId="365"/>
            <ac:spMk id="3" creationId="{14ABE23F-3E09-2AD8-D1BE-7DD641852A9C}"/>
          </ac:spMkLst>
        </pc:spChg>
      </pc:sldChg>
      <pc:sldChg chg="new del">
        <pc:chgData name="Teig Whaley-Smith" userId="5f3758e0-f3d4-466f-a84d-08b9c8a8b449" providerId="ADAL" clId="{D81F1402-178A-4578-8173-2F46F3A2827D}" dt="2024-09-16T17:46:06.420" v="2855" actId="47"/>
        <pc:sldMkLst>
          <pc:docMk/>
          <pc:sldMk cId="1824022201" sldId="366"/>
        </pc:sldMkLst>
      </pc:sldChg>
      <pc:sldChg chg="modSp add mod">
        <pc:chgData name="Teig Whaley-Smith" userId="5f3758e0-f3d4-466f-a84d-08b9c8a8b449" providerId="ADAL" clId="{D81F1402-178A-4578-8173-2F46F3A2827D}" dt="2024-09-16T17:47:11.016" v="3095" actId="20577"/>
        <pc:sldMkLst>
          <pc:docMk/>
          <pc:sldMk cId="622842496" sldId="367"/>
        </pc:sldMkLst>
        <pc:spChg chg="mod">
          <ac:chgData name="Teig Whaley-Smith" userId="5f3758e0-f3d4-466f-a84d-08b9c8a8b449" providerId="ADAL" clId="{D81F1402-178A-4578-8173-2F46F3A2827D}" dt="2024-09-16T17:47:11.016" v="3095" actId="20577"/>
          <ac:spMkLst>
            <pc:docMk/>
            <pc:sldMk cId="622842496" sldId="367"/>
            <ac:spMk id="3" creationId="{14ABE23F-3E09-2AD8-D1BE-7DD641852A9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2A2BE-33DA-4648-B4B2-3C65C1CA485B}" type="datetimeFigureOut">
              <a:rPr lang="en-US" smtClean="0"/>
              <a:t>9/16/2024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304327-4DF3-4986-B7DD-F76C368E1888}" type="slidenum">
              <a:rPr lang="en-US" smtClean="0"/>
              <a:t>‹#›</a:t>
            </a:fld>
            <a:endParaRPr lang="en-US"/>
          </a:p>
        </p:txBody>
      </p:sp>
    </p:spTree>
    <p:extLst>
      <p:ext uri="{BB962C8B-B14F-4D97-AF65-F5344CB8AC3E}">
        <p14:creationId xmlns:p14="http://schemas.microsoft.com/office/powerpoint/2010/main" val="1472150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Asking why displacement is bad, is like asking why stability is good.  With stability we can see increases in education, safety, employment and overall health.  With displacement we get instability which results in bad outcomes for education, safety, employment and overall health.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6797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8888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69183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82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24122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6374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1977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8261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7731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247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7220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been reviewing the research on displacement over the last few months and we have identified that nationally, there are some areas of consensus, and then there is a vast debate on terminology, causes, and solutions.  Our first goal here this morning is to figure out how we as an alliance are going to define these terms and causes.  Later today, and for several months after we will continue to discuss solutions.  You will notice boards across the room with these 8 terms.  You will also notice </a:t>
            </a:r>
            <a:r>
              <a:rPr lang="en-US" dirty="0" err="1"/>
              <a:t>post-it</a:t>
            </a:r>
            <a:r>
              <a:rPr lang="en-US" dirty="0"/>
              <a:t> notes on your tables.  In lieu of taking notes for yourself, we are asking to share your notes with others.  All of todays materials, including this presentation, is already available on our website, and we are recording todays presentations.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0911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0511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4601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0867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04915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4652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5198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76726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25647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33931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2790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let’s get to these two uncomfortable questions and how we came about them.  In order to do that, we need to discuss what our understanding as staff of the alliance was about how displacement worked at the beginning of the year, and where we are now.  Here are our collective objectives that were set by reviewing resident plans, continuous collaboration with residents, and countless surveys and conversations with all of you and hundreds of others.  We are having tremendous success in each of these areas, supporting over 1,500 new homeowners, but obviously still a lot of work left to do.  Let’s take the vacant lots to 1</a:t>
            </a:r>
            <a:r>
              <a:rPr lang="en-US" baseline="30000" dirty="0"/>
              <a:t>st</a:t>
            </a:r>
            <a:r>
              <a:rPr lang="en-US" dirty="0"/>
              <a:t> generation homes example to highlight our early understanding of displacement and what we are doing to mitigate it.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358524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510272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20144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36612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02967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536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74790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82301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83549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31210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5929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build an entry level home, we have been aware of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744155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90063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297795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08724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76669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189917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88373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03560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858376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375204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0261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recent conversation around the zoning changes in Growing MKE kind of blew our mind.  How could a zoning change that nationally has shown to contribute to more inventory, expand housing choice, and decrease displacement; a zoning change recommended by dozens of racial equity organizations; how could this policy tool be seen as a tool of gentrification?  So like with most issues we decided to listen, do our research, and what we found raises two very uncomfortable questions that we need your help in resolving.  A huge shout out to Metcalfe Park who elevated the work of Dr. Nicole Robinson, a UWM researcher; and for Dr. Robinson’s comments herself at the City Plan Commission.  We encourage you to read Dr. Robinson’s dissertation which is linked in this presentation.  We hope to partner with Dr. Robinson in the future for a more detailed training, but for now, here is an example we created inspired by her work to explain the two uncomfortable questions.  It is important to understand this example in the context of a mass incarceration state.  I once looked it up.  When I was a teenager, the number of people in state prisons was about 5,000 people.  It is now over 25,000 people.  As a current example, Wisconsin has roughly the same population and crime demographics as Minnesota, yet we imprison 2.5 times more people.  Consequently, because we are in a mass incarceration state, our housing strategies need to be more conscious about the impacts they may have on police interactions.  So here’s the example.  If a $400,000 home is built in a vulnerable neighborhood, then that $400,000 is likely going to be the first to call the police on an unhoused person experiencing a mental health crisis.  This causes a police encounter that can end up in reincarceration, or worse.  This $400,000 home owner is likely also likely going to call the police on the renters in the neighborhood playing music that they don’t like, causing a police interaction that could lead to a police record, or worse.  Finally, this $400,000 homeowner is likely to complain about the upkeep of the $120,000 homeowner who doesn’t have the same means to upkeep or improve  the home.  This can lead to a code violation or other scrutiny leading to a feeling that the existing homeowners are not welcome in their own neighborhood.  I’ll never forget the mother in my own neighborhood that was in tears when new neighbors sent a letter that her lawn care was impacting their home values.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446805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58174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2678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we all generally understand the principle of the $400,000 homeowner in the vulnerable neighborhood; but here comes the first uncomfortable question.  Is a new $120,000 homeowner, contributing to the displacement of other residents?  That new $120,000 homeowner is unlikely to complain about the other $120,000 homeowner, but may be just as likely to call the police on the unhoused person, or the renters with music they don’t like.  Sometimes we even glamorize this phenomena by using terms like “more eyes on the street,” “broken windows theory,” or the general concept of more homeownership reduces crime.  But there is a difference between reducing crime by providing more housing stability for vulnerable people, and reducing crime by replacing it elsewhere; especially when that elsewhere is often the state prison system.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956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uncomfortable question #1 -  Is a new $120,000 homeowner, even if home is deed restricted, contributing to the displacement of other residents? – then obviously we need to confront that.  But there is a second uncomfortable question.  Displacement caused by others is a real risk to our strategies to increase Black and Latino homeownership because those that may be displacing people are fighting for the same public resources and land that we are.  Let me offer a few quick examples.  In the midtown area, with allies we are building 80 new homeownership opportunities at $120,000 each, and 40 rental units for less than $1,000 per month.  Research tells us that these are effective anti-displacement tools.  However, just blocks away there are homes receiving public money and public land to build $400,000 homes.  It is difficult for residents to know which is which, so a fear of all new construction develops, that its not for our friends and families, but for someone else.  Or a development that may displace people may use the same financial tools, like a Tax Incremental District (or TID), and now residents don’t know which TIDs are used for displacement and which are for them, so all TIDs become bad.  There are also some big opportunities coming down the pipeline, like what will happen when Highway 175 comes down, or with the Northridge land; or the scar of the </a:t>
            </a:r>
            <a:r>
              <a:rPr lang="en-US" dirty="0" err="1"/>
              <a:t>Parkwest</a:t>
            </a:r>
            <a:r>
              <a:rPr lang="en-US" dirty="0"/>
              <a:t> freeway that was never built.  Will this land be used to attract higher income homeowners to increase the tax base, be used to restore attainable homeownership opportunities for Black &amp; Latino families, or both?    So, uncomfortable question #2 is – Does our alliance have an obligation to combat displacement caused by others?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2881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answer either of these questions, we need to be on the same page about displacement event means and what might even cause it.  One thing we can say for sure is that displacement is super complicated.  This presentation has lots of links for people that want to dive into the complexity.  Many of you got a taste of that yesterday, but for today’s purposes, we wanted to share 5 lessons we have learned about displacement.  Again, we expect you to agree with some of this, disagree with others.  Which is why we want to hear from you, remember those </a:t>
            </a:r>
            <a:r>
              <a:rPr lang="en-US" dirty="0" err="1"/>
              <a:t>post-it</a:t>
            </a:r>
            <a:r>
              <a:rPr lang="en-US" dirty="0"/>
              <a:t> notes.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03320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444FCA-C32C-4F18-AF34-4691C41653A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56566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6400" y="1122363"/>
            <a:ext cx="7843520" cy="2387600"/>
          </a:xfrm>
        </p:spPr>
        <p:txBody>
          <a:bodyPr anchor="b"/>
          <a:lstStyle>
            <a:lvl1pPr algn="ctr">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06400" y="3602038"/>
            <a:ext cx="56896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97619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810871"/>
            <a:ext cx="2628900" cy="436609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10871"/>
            <a:ext cx="7734300" cy="436609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3E615E27-F49B-970A-A26B-66963ED9690B}"/>
              </a:ext>
            </a:extLst>
          </p:cNvPr>
          <p:cNvSpPr txBox="1">
            <a:spLocks/>
          </p:cNvSpPr>
          <p:nvPr userDrawn="1"/>
        </p:nvSpPr>
        <p:spPr>
          <a:xfrm>
            <a:off x="4038600" y="365125"/>
            <a:ext cx="7315200" cy="9455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450758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38600" y="365125"/>
            <a:ext cx="7315200" cy="945515"/>
          </a:xfrm>
        </p:spPr>
        <p:txBody>
          <a:bodyPr/>
          <a:lstStyle>
            <a:lvl1pPr>
              <a:defRPr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7678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74086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81500901-83C9-2701-8F23-6FF0619121E0}"/>
              </a:ext>
            </a:extLst>
          </p:cNvPr>
          <p:cNvSpPr txBox="1">
            <a:spLocks/>
          </p:cNvSpPr>
          <p:nvPr userDrawn="1"/>
        </p:nvSpPr>
        <p:spPr>
          <a:xfrm>
            <a:off x="4038600" y="365125"/>
            <a:ext cx="7315200" cy="9455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1934521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31F74C9B-D827-3AFA-0FDA-8B1C02277338}"/>
              </a:ext>
            </a:extLst>
          </p:cNvPr>
          <p:cNvSpPr txBox="1">
            <a:spLocks/>
          </p:cNvSpPr>
          <p:nvPr userDrawn="1"/>
        </p:nvSpPr>
        <p:spPr>
          <a:xfrm>
            <a:off x="4038600" y="365125"/>
            <a:ext cx="7315200" cy="9455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3582051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E0048D5-F844-B877-B463-9FA4EB780985}"/>
              </a:ext>
            </a:extLst>
          </p:cNvPr>
          <p:cNvSpPr>
            <a:spLocks noGrp="1"/>
          </p:cNvSpPr>
          <p:nvPr>
            <p:ph type="title"/>
          </p:nvPr>
        </p:nvSpPr>
        <p:spPr>
          <a:xfrm>
            <a:off x="4038600" y="365125"/>
            <a:ext cx="7315200" cy="945515"/>
          </a:xfrm>
        </p:spPr>
        <p:txBody>
          <a:bodyPr/>
          <a:lstStyle>
            <a:lvl1pPr>
              <a:defRPr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13657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798002"/>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1798002"/>
            <a:ext cx="6172200" cy="406304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3398202"/>
            <a:ext cx="3932237" cy="24628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1ACA969E-5AAC-E549-037D-E4885C56C317}"/>
              </a:ext>
            </a:extLst>
          </p:cNvPr>
          <p:cNvSpPr txBox="1">
            <a:spLocks/>
          </p:cNvSpPr>
          <p:nvPr userDrawn="1"/>
        </p:nvSpPr>
        <p:spPr>
          <a:xfrm>
            <a:off x="4038600" y="365125"/>
            <a:ext cx="7315200" cy="9455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912105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834309"/>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1834309"/>
            <a:ext cx="6172200" cy="437823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3434509"/>
            <a:ext cx="3932237" cy="27780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BDCBE0A3-3CBD-F754-309F-2A68B7DC0124}"/>
              </a:ext>
            </a:extLst>
          </p:cNvPr>
          <p:cNvSpPr txBox="1">
            <a:spLocks/>
          </p:cNvSpPr>
          <p:nvPr userDrawn="1"/>
        </p:nvSpPr>
        <p:spPr>
          <a:xfrm>
            <a:off x="4038600" y="365125"/>
            <a:ext cx="7315200" cy="9455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050646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E6043A75-BE76-5F3B-CBF3-3DAF3E964A41}"/>
              </a:ext>
            </a:extLst>
          </p:cNvPr>
          <p:cNvSpPr>
            <a:spLocks noGrp="1"/>
          </p:cNvSpPr>
          <p:nvPr>
            <p:ph type="title"/>
          </p:nvPr>
        </p:nvSpPr>
        <p:spPr>
          <a:xfrm>
            <a:off x="4038600" y="365125"/>
            <a:ext cx="7315200" cy="945515"/>
          </a:xfrm>
        </p:spPr>
        <p:txBody>
          <a:bodyPr/>
          <a:lstStyle>
            <a:lvl1pPr>
              <a:defRPr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970592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D092E0-9513-294C-8A24-40988598E964}" type="datetimeFigureOut">
              <a:rPr lang="en-US" smtClean="0"/>
              <a:t>9/16/2024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E14738-5BCC-BE4E-A035-F8799903B67B}" type="slidenum">
              <a:rPr lang="en-US" smtClean="0"/>
              <a:t>‹#›</a:t>
            </a:fld>
            <a:endParaRPr lang="en-US"/>
          </a:p>
        </p:txBody>
      </p:sp>
    </p:spTree>
    <p:extLst>
      <p:ext uri="{BB962C8B-B14F-4D97-AF65-F5344CB8AC3E}">
        <p14:creationId xmlns:p14="http://schemas.microsoft.com/office/powerpoint/2010/main" val="2619060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svg"/><Relationship Id="rId11" Type="http://schemas.openxmlformats.org/officeDocument/2006/relationships/hyperlink" Target="https://dc.uwm.edu/etd/2935" TargetMode="External"/><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 Id="rId9" Type="http://schemas.openxmlformats.org/officeDocument/2006/relationships/hyperlink" Target="https://www.urban.org/sites/default/files/publication/52311/900936-Community-level-Effects-of-Displacement.pdf"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dc.uwm.edu/etd/2935"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24.svg"/><Relationship Id="rId4" Type="http://schemas.openxmlformats.org/officeDocument/2006/relationships/image" Target="../media/image26.svg"/><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city.milwaukee.gov/ImageLibrary/Groups/cityDCD/planning/plans/AntiDisplacement/Anti-DisplacementPlan.pd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hyperlink" Target="https://city.milwaukee.gov/ImageLibrary/Groups/cityDCD/planning/plans/AntiDisplacement/Anti-DisplacementPlan.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hyperlink" Target="https://ncrc.org/gentrification/" TargetMode="External"/><Relationship Id="rId3" Type="http://schemas.openxmlformats.org/officeDocument/2006/relationships/hyperlink" Target="https://www.urbandisplacement.org/wp-content/uploads/2021/08/19RD018-Anti-Displacement-Strategy-Effectiveness.pdf" TargetMode="External"/><Relationship Id="rId7" Type="http://schemas.openxmlformats.org/officeDocument/2006/relationships/hyperlink" Target="https://www.urbandisplacement.org/topic/policy/" TargetMode="External"/><Relationship Id="rId12"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redressmovement.org/policytoolbox/" TargetMode="External"/><Relationship Id="rId11" Type="http://schemas.openxmlformats.org/officeDocument/2006/relationships/image" Target="../media/image61.png"/><Relationship Id="rId5" Type="http://schemas.openxmlformats.org/officeDocument/2006/relationships/hyperlink" Target="https://dc.uwm.edu/cgi/viewcontent.cgi?article=3940&amp;context=etd" TargetMode="External"/><Relationship Id="rId10" Type="http://schemas.openxmlformats.org/officeDocument/2006/relationships/hyperlink" Target="https://www.urbandisplacement.org/" TargetMode="External"/><Relationship Id="rId4" Type="http://schemas.openxmlformats.org/officeDocument/2006/relationships/image" Target="../media/image60.png"/><Relationship Id="rId9" Type="http://schemas.openxmlformats.org/officeDocument/2006/relationships/hyperlink" Target="https://www.brookings.edu/articles/investment-without-displacement-how-a-surge-of-development-changed-and-didnt-change-one-detroit-neighborhood/"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www.urbandisplacement.org/" TargetMode="External"/><Relationship Id="rId3" Type="http://schemas.openxmlformats.org/officeDocument/2006/relationships/hyperlink" Target="https://dc.uwm.edu/cgi/viewcontent.cgi?article=3940&amp;context=etd" TargetMode="External"/><Relationship Id="rId7" Type="http://schemas.openxmlformats.org/officeDocument/2006/relationships/hyperlink" Target="https://www.brookings.edu/articles/investment-without-displacement-how-a-surge-of-development-changed-and-didnt-change-one-detroit-neighborhood/"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ncrc.org/gentrification/" TargetMode="External"/><Relationship Id="rId5" Type="http://schemas.openxmlformats.org/officeDocument/2006/relationships/hyperlink" Target="https://www.urbandisplacement.org/topic/policy/" TargetMode="External"/><Relationship Id="rId10" Type="http://schemas.openxmlformats.org/officeDocument/2006/relationships/image" Target="../media/image62.png"/><Relationship Id="rId4" Type="http://schemas.openxmlformats.org/officeDocument/2006/relationships/hyperlink" Target="https://redressmovement.org/policytoolbox/" TargetMode="External"/><Relationship Id="rId9" Type="http://schemas.openxmlformats.org/officeDocument/2006/relationships/image" Target="../media/image61.png"/></Relationships>
</file>

<file path=ppt/slides/_rels/slide43.xml.rels><?xml version="1.0" encoding="UTF-8" standalone="yes"?>
<Relationships xmlns="http://schemas.openxmlformats.org/package/2006/relationships"><Relationship Id="rId8" Type="http://schemas.openxmlformats.org/officeDocument/2006/relationships/hyperlink" Target="https://www.urbandisplacement.org/" TargetMode="External"/><Relationship Id="rId3" Type="http://schemas.openxmlformats.org/officeDocument/2006/relationships/hyperlink" Target="https://dc.uwm.edu/cgi/viewcontent.cgi?article=3940&amp;context=etd" TargetMode="External"/><Relationship Id="rId7" Type="http://schemas.openxmlformats.org/officeDocument/2006/relationships/hyperlink" Target="https://www.brookings.edu/articles/investment-without-displacement-how-a-surge-of-development-changed-and-didnt-change-one-detroit-neighborhood/"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ncrc.org/gentrification/" TargetMode="External"/><Relationship Id="rId5" Type="http://schemas.openxmlformats.org/officeDocument/2006/relationships/hyperlink" Target="https://www.urbandisplacement.org/topic/policy/" TargetMode="External"/><Relationship Id="rId10" Type="http://schemas.openxmlformats.org/officeDocument/2006/relationships/image" Target="../media/image62.png"/><Relationship Id="rId4" Type="http://schemas.openxmlformats.org/officeDocument/2006/relationships/hyperlink" Target="https://redressmovement.org/policytoolbox/" TargetMode="External"/><Relationship Id="rId9" Type="http://schemas.openxmlformats.org/officeDocument/2006/relationships/image" Target="../media/image61.png"/></Relationships>
</file>

<file path=ppt/slides/_rels/slide4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s://dc.uwm.edu/cgi/viewcontent.cgi?article=3940&amp;context=etd" TargetMode="External"/><Relationship Id="rId7" Type="http://schemas.openxmlformats.org/officeDocument/2006/relationships/hyperlink" Target="https://www.brookings.edu/articles/investment-without-displacement-how-a-surge-of-development-changed-and-didnt-change-one-detroit-neighborhood/"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ncrc.org/gentrification/" TargetMode="External"/><Relationship Id="rId5" Type="http://schemas.openxmlformats.org/officeDocument/2006/relationships/hyperlink" Target="https://www.urbandisplacement.org/topic/policy/" TargetMode="External"/><Relationship Id="rId4" Type="http://schemas.openxmlformats.org/officeDocument/2006/relationships/hyperlink" Target="https://redressmovement.org/policytoolbox/"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www.urbandisplacement.org/wp-content/uploads/2021/08/udp_research_brief_052316.pdf" TargetMode="External"/><Relationship Id="rId3" Type="http://schemas.openxmlformats.org/officeDocument/2006/relationships/hyperlink" Target="https://dc.uwm.edu/cgi/viewcontent.cgi?article=3940&amp;context=etd" TargetMode="External"/><Relationship Id="rId7" Type="http://schemas.openxmlformats.org/officeDocument/2006/relationships/hyperlink" Target="https://www.brookings.edu/articles/investment-without-displacement-how-a-surge-of-development-changed-and-didnt-change-one-detroit-neighborhood/"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ncrc.org/gentrification/" TargetMode="External"/><Relationship Id="rId5" Type="http://schemas.openxmlformats.org/officeDocument/2006/relationships/hyperlink" Target="https://www.urbandisplacement.org/topic/policy/" TargetMode="External"/><Relationship Id="rId4" Type="http://schemas.openxmlformats.org/officeDocument/2006/relationships/hyperlink" Target="https://redressmovement.org/policytoolbox/" TargetMode="External"/><Relationship Id="rId9" Type="http://schemas.openxmlformats.org/officeDocument/2006/relationships/image" Target="../media/image63.png"/></Relationships>
</file>

<file path=ppt/slides/_rels/slide46.xml.rels><?xml version="1.0" encoding="UTF-8" standalone="yes"?>
<Relationships xmlns="http://schemas.openxmlformats.org/package/2006/relationships"><Relationship Id="rId8" Type="http://schemas.openxmlformats.org/officeDocument/2006/relationships/hyperlink" Target="https://www.urbandisplacement.org/wp-content/uploads/2021/08/udp_research_brief_052316.pdf" TargetMode="External"/><Relationship Id="rId3" Type="http://schemas.openxmlformats.org/officeDocument/2006/relationships/hyperlink" Target="https://dc.uwm.edu/cgi/viewcontent.cgi?article=3940&amp;context=etd" TargetMode="External"/><Relationship Id="rId7" Type="http://schemas.openxmlformats.org/officeDocument/2006/relationships/hyperlink" Target="https://www.brookings.edu/articles/investment-without-displacement-how-a-surge-of-development-changed-and-didnt-change-one-detroit-neighborhood/"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ncrc.org/gentrification/" TargetMode="External"/><Relationship Id="rId5" Type="http://schemas.openxmlformats.org/officeDocument/2006/relationships/hyperlink" Target="https://www.urbandisplacement.org/topic/policy/" TargetMode="External"/><Relationship Id="rId4" Type="http://schemas.openxmlformats.org/officeDocument/2006/relationships/hyperlink" Target="https://redressmovement.org/policytoolbox/" TargetMode="External"/><Relationship Id="rId9" Type="http://schemas.openxmlformats.org/officeDocument/2006/relationships/image" Target="../media/image63.png"/></Relationships>
</file>

<file path=ppt/slides/_rels/slide47.xml.rels><?xml version="1.0" encoding="UTF-8" standalone="yes"?>
<Relationships xmlns="http://schemas.openxmlformats.org/package/2006/relationships"><Relationship Id="rId8" Type="http://schemas.openxmlformats.org/officeDocument/2006/relationships/hyperlink" Target="https://www.urbandisplacement.org/wp-content/uploads/2021/08/udp_research_brief_052316.pdf" TargetMode="External"/><Relationship Id="rId3" Type="http://schemas.openxmlformats.org/officeDocument/2006/relationships/hyperlink" Target="https://dc.uwm.edu/cgi/viewcontent.cgi?article=3940&amp;context=etd" TargetMode="External"/><Relationship Id="rId7" Type="http://schemas.openxmlformats.org/officeDocument/2006/relationships/hyperlink" Target="https://www.brookings.edu/articles/investment-without-displacement-how-a-surge-of-development-changed-and-didnt-change-one-detroit-neighborhood/"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ncrc.org/gentrification/" TargetMode="External"/><Relationship Id="rId5" Type="http://schemas.openxmlformats.org/officeDocument/2006/relationships/hyperlink" Target="https://www.urbandisplacement.org/topic/policy/" TargetMode="External"/><Relationship Id="rId4" Type="http://schemas.openxmlformats.org/officeDocument/2006/relationships/hyperlink" Target="https://redressmovement.org/policytoolbox/" TargetMode="External"/><Relationship Id="rId9" Type="http://schemas.openxmlformats.org/officeDocument/2006/relationships/image" Target="../media/image63.png"/></Relationships>
</file>

<file path=ppt/slides/_rels/slide48.xml.rels><?xml version="1.0" encoding="UTF-8" standalone="yes"?>
<Relationships xmlns="http://schemas.openxmlformats.org/package/2006/relationships"><Relationship Id="rId8" Type="http://schemas.openxmlformats.org/officeDocument/2006/relationships/hyperlink" Target="https://www.urbandisplacement.org/wp-content/uploads/2021/08/udp_research_brief_052316.pdf" TargetMode="External"/><Relationship Id="rId3" Type="http://schemas.openxmlformats.org/officeDocument/2006/relationships/hyperlink" Target="https://dc.uwm.edu/cgi/viewcontent.cgi?article=3940&amp;context=etd" TargetMode="External"/><Relationship Id="rId7" Type="http://schemas.openxmlformats.org/officeDocument/2006/relationships/hyperlink" Target="https://www.brookings.edu/articles/investment-without-displacement-how-a-surge-of-development-changed-and-didnt-change-one-detroit-neighborhood/"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ncrc.org/gentrification/" TargetMode="External"/><Relationship Id="rId5" Type="http://schemas.openxmlformats.org/officeDocument/2006/relationships/hyperlink" Target="https://www.urbandisplacement.org/topic/policy/" TargetMode="External"/><Relationship Id="rId4" Type="http://schemas.openxmlformats.org/officeDocument/2006/relationships/hyperlink" Target="https://redressmovement.org/policytoolbox/" TargetMode="External"/><Relationship Id="rId9" Type="http://schemas.openxmlformats.org/officeDocument/2006/relationships/image" Target="../media/image63.png"/></Relationships>
</file>

<file path=ppt/slides/_rels/slide49.xml.rels><?xml version="1.0" encoding="UTF-8" standalone="yes"?>
<Relationships xmlns="http://schemas.openxmlformats.org/package/2006/relationships"><Relationship Id="rId8" Type="http://schemas.openxmlformats.org/officeDocument/2006/relationships/hyperlink" Target="https://www.brookings.edu/articles/investment-without-displacement-how-a-surge-of-development-changed-and-didnt-change-one-detroit-neighborhood/#investing-in-people-not-just-place-646" TargetMode="External"/><Relationship Id="rId3" Type="http://schemas.openxmlformats.org/officeDocument/2006/relationships/hyperlink" Target="https://dc.uwm.edu/cgi/viewcontent.cgi?article=3940&amp;context=etd" TargetMode="External"/><Relationship Id="rId7" Type="http://schemas.openxmlformats.org/officeDocument/2006/relationships/hyperlink" Target="https://www.brookings.edu/articles/investment-without-displacement-how-a-surge-of-development-changed-and-didnt-change-one-detroit-neighborhood/"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ncrc.org/gentrification/" TargetMode="External"/><Relationship Id="rId5" Type="http://schemas.openxmlformats.org/officeDocument/2006/relationships/hyperlink" Target="https://www.urbandisplacement.org/topic/policy/" TargetMode="External"/><Relationship Id="rId10" Type="http://schemas.openxmlformats.org/officeDocument/2006/relationships/image" Target="../media/image65.png"/><Relationship Id="rId4" Type="http://schemas.openxmlformats.org/officeDocument/2006/relationships/hyperlink" Target="https://redressmovement.org/policytoolbox/" TargetMode="External"/><Relationship Id="rId9" Type="http://schemas.openxmlformats.org/officeDocument/2006/relationships/image" Target="../media/image64.png"/></Relationships>
</file>

<file path=ppt/slides/_rels/slide5.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9.png"/><Relationship Id="rId3" Type="http://schemas.openxmlformats.org/officeDocument/2006/relationships/hyperlink" Target="https://www.nap.edu/download/12853" TargetMode="External"/><Relationship Id="rId7" Type="http://schemas.openxmlformats.org/officeDocument/2006/relationships/image" Target="../media/image3.png"/><Relationship Id="rId12" Type="http://schemas.openxmlformats.org/officeDocument/2006/relationships/image" Target="../media/image8.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scholar.harvard.edu/files/mdesmond/files/desmondgershenson.sp2016.pdf?m=1452638824" TargetMode="External"/><Relationship Id="rId11" Type="http://schemas.openxmlformats.org/officeDocument/2006/relationships/image" Target="../media/image7.png"/><Relationship Id="rId5" Type="http://schemas.openxmlformats.org/officeDocument/2006/relationships/hyperlink" Target="https://www.healthaffairs.org/do/10.1377/hpb20180313.396577/full/" TargetMode="External"/><Relationship Id="rId10" Type="http://schemas.openxmlformats.org/officeDocument/2006/relationships/image" Target="../media/image6.svg"/><Relationship Id="rId4" Type="http://schemas.openxmlformats.org/officeDocument/2006/relationships/hyperlink" Target="https://jamanetwork.com/journals/jamanetworkopen/fullarticle/2782142" TargetMode="External"/><Relationship Id="rId9" Type="http://schemas.openxmlformats.org/officeDocument/2006/relationships/image" Target="../media/image5.png"/><Relationship Id="rId14" Type="http://schemas.openxmlformats.org/officeDocument/2006/relationships/image" Target="../media/image10.svg"/></Relationships>
</file>

<file path=ppt/slides/_rels/slide50.xml.rels><?xml version="1.0" encoding="UTF-8" standalone="yes"?>
<Relationships xmlns="http://schemas.openxmlformats.org/package/2006/relationships"><Relationship Id="rId8" Type="http://schemas.openxmlformats.org/officeDocument/2006/relationships/hyperlink" Target="https://www.brookings.edu/articles/investment-without-displacement-how-a-surge-of-development-changed-and-didnt-change-one-detroit-neighborhood/#investing-in-people-not-just-place-646" TargetMode="External"/><Relationship Id="rId3" Type="http://schemas.openxmlformats.org/officeDocument/2006/relationships/hyperlink" Target="https://dc.uwm.edu/cgi/viewcontent.cgi?article=3940&amp;context=etd" TargetMode="External"/><Relationship Id="rId7" Type="http://schemas.openxmlformats.org/officeDocument/2006/relationships/hyperlink" Target="https://www.brookings.edu/articles/investment-without-displacement-how-a-surge-of-development-changed-and-didnt-change-one-detroit-neighborhood/"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ncrc.org/gentrification/" TargetMode="External"/><Relationship Id="rId5" Type="http://schemas.openxmlformats.org/officeDocument/2006/relationships/hyperlink" Target="https://www.urbandisplacement.org/topic/policy/" TargetMode="External"/><Relationship Id="rId10" Type="http://schemas.openxmlformats.org/officeDocument/2006/relationships/image" Target="../media/image65.png"/><Relationship Id="rId4" Type="http://schemas.openxmlformats.org/officeDocument/2006/relationships/hyperlink" Target="https://redressmovement.org/policytoolbox/" TargetMode="External"/><Relationship Id="rId9" Type="http://schemas.openxmlformats.org/officeDocument/2006/relationships/image" Target="../media/image64.png"/></Relationships>
</file>

<file path=ppt/slides/_rels/slide51.xml.rels><?xml version="1.0" encoding="UTF-8" standalone="yes"?>
<Relationships xmlns="http://schemas.openxmlformats.org/package/2006/relationships"><Relationship Id="rId8" Type="http://schemas.openxmlformats.org/officeDocument/2006/relationships/hyperlink" Target="https://ncrc.org/wp-content/uploads/2019/03/NCRC-Research-Gentrification-FINAL.pdf" TargetMode="External"/><Relationship Id="rId3" Type="http://schemas.openxmlformats.org/officeDocument/2006/relationships/hyperlink" Target="https://dc.uwm.edu/cgi/viewcontent.cgi?article=3940&amp;context=etd" TargetMode="External"/><Relationship Id="rId7" Type="http://schemas.openxmlformats.org/officeDocument/2006/relationships/hyperlink" Target="https://www.brookings.edu/articles/investment-without-displacement-how-a-surge-of-development-changed-and-didnt-change-one-detroit-neighborhood/"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s://ncrc.org/gentrification/" TargetMode="External"/><Relationship Id="rId5" Type="http://schemas.openxmlformats.org/officeDocument/2006/relationships/hyperlink" Target="https://www.urbandisplacement.org/topic/policy/" TargetMode="External"/><Relationship Id="rId4" Type="http://schemas.openxmlformats.org/officeDocument/2006/relationships/hyperlink" Target="https://redressmovement.org/policytoolbox/" TargetMode="External"/><Relationship Id="rId9" Type="http://schemas.openxmlformats.org/officeDocument/2006/relationships/image" Target="../media/image66.png"/></Relationships>
</file>

<file path=ppt/slides/_rels/slide5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s://dc.uwm.edu/cgi/viewcontent.cgi?article=3940&amp;context=etd" TargetMode="External"/><Relationship Id="rId7" Type="http://schemas.openxmlformats.org/officeDocument/2006/relationships/hyperlink" Target="https://www.brookings.edu/articles/investment-without-displacement-how-a-surge-of-development-changed-and-didnt-change-one-detroit-neighborhood/"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s://ncrc.org/gentrification/" TargetMode="External"/><Relationship Id="rId5" Type="http://schemas.openxmlformats.org/officeDocument/2006/relationships/hyperlink" Target="https://www.urbandisplacement.org/topic/policy/" TargetMode="External"/><Relationship Id="rId4" Type="http://schemas.openxmlformats.org/officeDocument/2006/relationships/hyperlink" Target="https://redressmovement.org/policytoolbox/"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c.uwm.edu/cgi/viewcontent.cgi?article=3940&amp;context=etd"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s://localhousingsolutions.org/plan/developing-an-anti-displacement-strategy/" TargetMode="External"/><Relationship Id="rId7" Type="http://schemas.openxmlformats.org/officeDocument/2006/relationships/hyperlink" Target="https://www.urbandisplacement.org/topic/policy/"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9.png"/><Relationship Id="rId11" Type="http://schemas.microsoft.com/office/2007/relationships/hdphoto" Target="../media/hdphoto1.wdp"/><Relationship Id="rId5" Type="http://schemas.openxmlformats.org/officeDocument/2006/relationships/hyperlink" Target="https://redressmovement.org/policytoolbox/" TargetMode="External"/><Relationship Id="rId10" Type="http://schemas.openxmlformats.org/officeDocument/2006/relationships/image" Target="../media/image70.png"/><Relationship Id="rId4" Type="http://schemas.openxmlformats.org/officeDocument/2006/relationships/image" Target="../media/image68.png"/><Relationship Id="rId9" Type="http://schemas.openxmlformats.org/officeDocument/2006/relationships/hyperlink" Target="https://ncrc.org/wp-content/uploads/2016/12/cra_in_gentrifying_neighborhoods_web.pdf"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en.wikipedia.org/wiki/Homestead_exemption"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detroitmi.gov/departments/office-chief-financial-officer/land-value-tax-plan"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redressmovement.org/inclusionary-low-opportunity/"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2.pn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9A56C-2A38-9EC7-DDE4-F0675D190AE3}"/>
              </a:ext>
            </a:extLst>
          </p:cNvPr>
          <p:cNvSpPr>
            <a:spLocks noGrp="1"/>
          </p:cNvSpPr>
          <p:nvPr>
            <p:ph type="ctrTitle"/>
          </p:nvPr>
        </p:nvSpPr>
        <p:spPr/>
        <p:txBody>
          <a:bodyPr>
            <a:normAutofit/>
          </a:bodyPr>
          <a:lstStyle/>
          <a:p>
            <a:pPr algn="l"/>
            <a:r>
              <a:rPr lang="en-US" b="1" dirty="0"/>
              <a:t>Displacement – Data, Trends &amp; Solutions</a:t>
            </a:r>
            <a:endParaRPr lang="en-US" dirty="0"/>
          </a:p>
        </p:txBody>
      </p:sp>
      <p:sp>
        <p:nvSpPr>
          <p:cNvPr id="3" name="Subtitle 2">
            <a:extLst>
              <a:ext uri="{FF2B5EF4-FFF2-40B4-BE49-F238E27FC236}">
                <a16:creationId xmlns:a16="http://schemas.microsoft.com/office/drawing/2014/main" id="{0D97281F-FE61-4D01-E4D9-DC5D7A0DEA35}"/>
              </a:ext>
            </a:extLst>
          </p:cNvPr>
          <p:cNvSpPr>
            <a:spLocks noGrp="1"/>
          </p:cNvSpPr>
          <p:nvPr>
            <p:ph type="subTitle" idx="1"/>
          </p:nvPr>
        </p:nvSpPr>
        <p:spPr/>
        <p:txBody>
          <a:bodyPr/>
          <a:lstStyle/>
          <a:p>
            <a:pPr algn="l"/>
            <a:r>
              <a:rPr lang="en-US" dirty="0"/>
              <a:t>Preconference Seminar</a:t>
            </a:r>
          </a:p>
          <a:p>
            <a:pPr algn="l"/>
            <a:r>
              <a:rPr lang="en-US" dirty="0"/>
              <a:t>September 16, 2024</a:t>
            </a:r>
          </a:p>
        </p:txBody>
      </p:sp>
    </p:spTree>
    <p:extLst>
      <p:ext uri="{BB962C8B-B14F-4D97-AF65-F5344CB8AC3E}">
        <p14:creationId xmlns:p14="http://schemas.microsoft.com/office/powerpoint/2010/main" val="2856789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r>
              <a:rPr lang="en-US" sz="3200" dirty="0"/>
              <a:t>Emerging understanding of displacement </a:t>
            </a:r>
          </a:p>
        </p:txBody>
      </p:sp>
      <p:grpSp>
        <p:nvGrpSpPr>
          <p:cNvPr id="37" name="Group 36">
            <a:extLst>
              <a:ext uri="{FF2B5EF4-FFF2-40B4-BE49-F238E27FC236}">
                <a16:creationId xmlns:a16="http://schemas.microsoft.com/office/drawing/2014/main" id="{1FD4885B-10C8-5A20-4969-176ABF24A300}"/>
              </a:ext>
            </a:extLst>
          </p:cNvPr>
          <p:cNvGrpSpPr/>
          <p:nvPr/>
        </p:nvGrpSpPr>
        <p:grpSpPr>
          <a:xfrm>
            <a:off x="1092593" y="2185400"/>
            <a:ext cx="2238482" cy="3131316"/>
            <a:chOff x="1092593" y="2185400"/>
            <a:chExt cx="2238482" cy="3131316"/>
          </a:xfrm>
        </p:grpSpPr>
        <p:grpSp>
          <p:nvGrpSpPr>
            <p:cNvPr id="11" name="Group 10">
              <a:extLst>
                <a:ext uri="{FF2B5EF4-FFF2-40B4-BE49-F238E27FC236}">
                  <a16:creationId xmlns:a16="http://schemas.microsoft.com/office/drawing/2014/main" id="{F515C42C-CD02-C427-0C0C-63F9FDD4274E}"/>
                </a:ext>
              </a:extLst>
            </p:cNvPr>
            <p:cNvGrpSpPr/>
            <p:nvPr/>
          </p:nvGrpSpPr>
          <p:grpSpPr>
            <a:xfrm>
              <a:off x="1092593" y="4124997"/>
              <a:ext cx="2238482" cy="705186"/>
              <a:chOff x="895349" y="3163546"/>
              <a:chExt cx="2825004" cy="1433158"/>
            </a:xfrm>
          </p:grpSpPr>
          <p:sp>
            <p:nvSpPr>
              <p:cNvPr id="12" name="Freeform: Shape 11">
                <a:extLst>
                  <a:ext uri="{FF2B5EF4-FFF2-40B4-BE49-F238E27FC236}">
                    <a16:creationId xmlns:a16="http://schemas.microsoft.com/office/drawing/2014/main" id="{E1FCA511-4635-7A1C-4EAA-1E36C99EF3C8}"/>
                  </a:ext>
                </a:extLst>
              </p:cNvPr>
              <p:cNvSpPr/>
              <p:nvPr/>
            </p:nvSpPr>
            <p:spPr>
              <a:xfrm>
                <a:off x="895349" y="3163546"/>
                <a:ext cx="2825003" cy="1277471"/>
              </a:xfrm>
              <a:custGeom>
                <a:avLst/>
                <a:gdLst>
                  <a:gd name="connsiteX0" fmla="*/ 0 w 3524250"/>
                  <a:gd name="connsiteY0" fmla="*/ 1752600 h 1809750"/>
                  <a:gd name="connsiteX1" fmla="*/ 1123950 w 3524250"/>
                  <a:gd name="connsiteY1" fmla="*/ 0 h 1809750"/>
                  <a:gd name="connsiteX2" fmla="*/ 3524250 w 3524250"/>
                  <a:gd name="connsiteY2" fmla="*/ 0 h 1809750"/>
                  <a:gd name="connsiteX3" fmla="*/ 2381250 w 3524250"/>
                  <a:gd name="connsiteY3" fmla="*/ 1809750 h 1809750"/>
                  <a:gd name="connsiteX4" fmla="*/ 0 w 3524250"/>
                  <a:gd name="connsiteY4" fmla="*/ 1752600 h 1809750"/>
                  <a:gd name="connsiteX0" fmla="*/ 0 w 3524250"/>
                  <a:gd name="connsiteY0" fmla="*/ 1815353 h 1815353"/>
                  <a:gd name="connsiteX1" fmla="*/ 1123950 w 3524250"/>
                  <a:gd name="connsiteY1" fmla="*/ 0 h 1815353"/>
                  <a:gd name="connsiteX2" fmla="*/ 3524250 w 3524250"/>
                  <a:gd name="connsiteY2" fmla="*/ 0 h 1815353"/>
                  <a:gd name="connsiteX3" fmla="*/ 2381250 w 3524250"/>
                  <a:gd name="connsiteY3" fmla="*/ 1809750 h 1815353"/>
                  <a:gd name="connsiteX4" fmla="*/ 0 w 3524250"/>
                  <a:gd name="connsiteY4" fmla="*/ 1815353 h 1815353"/>
                  <a:gd name="connsiteX0" fmla="*/ 0 w 3443568"/>
                  <a:gd name="connsiteY0" fmla="*/ 1851212 h 1851212"/>
                  <a:gd name="connsiteX1" fmla="*/ 1123950 w 3443568"/>
                  <a:gd name="connsiteY1" fmla="*/ 35859 h 1851212"/>
                  <a:gd name="connsiteX2" fmla="*/ 3443568 w 3443568"/>
                  <a:gd name="connsiteY2" fmla="*/ 0 h 1851212"/>
                  <a:gd name="connsiteX3" fmla="*/ 2381250 w 3443568"/>
                  <a:gd name="connsiteY3" fmla="*/ 1845609 h 1851212"/>
                  <a:gd name="connsiteX4" fmla="*/ 0 w 3443568"/>
                  <a:gd name="connsiteY4" fmla="*/ 1851212 h 1851212"/>
                  <a:gd name="connsiteX0" fmla="*/ 0 w 3506320"/>
                  <a:gd name="connsiteY0" fmla="*/ 1815353 h 1815353"/>
                  <a:gd name="connsiteX1" fmla="*/ 1123950 w 3506320"/>
                  <a:gd name="connsiteY1" fmla="*/ 0 h 1815353"/>
                  <a:gd name="connsiteX2" fmla="*/ 3506320 w 3506320"/>
                  <a:gd name="connsiteY2" fmla="*/ 502023 h 1815353"/>
                  <a:gd name="connsiteX3" fmla="*/ 2381250 w 3506320"/>
                  <a:gd name="connsiteY3" fmla="*/ 1809750 h 1815353"/>
                  <a:gd name="connsiteX4" fmla="*/ 0 w 3506320"/>
                  <a:gd name="connsiteY4" fmla="*/ 1815353 h 1815353"/>
                  <a:gd name="connsiteX0" fmla="*/ 0 w 3506320"/>
                  <a:gd name="connsiteY0" fmla="*/ 1313330 h 1313330"/>
                  <a:gd name="connsiteX1" fmla="*/ 711573 w 3506320"/>
                  <a:gd name="connsiteY1" fmla="*/ 44824 h 1313330"/>
                  <a:gd name="connsiteX2" fmla="*/ 3506320 w 3506320"/>
                  <a:gd name="connsiteY2" fmla="*/ 0 h 1313330"/>
                  <a:gd name="connsiteX3" fmla="*/ 2381250 w 3506320"/>
                  <a:gd name="connsiteY3" fmla="*/ 1307727 h 1313330"/>
                  <a:gd name="connsiteX4" fmla="*/ 0 w 3506320"/>
                  <a:gd name="connsiteY4" fmla="*/ 1313330 h 1313330"/>
                  <a:gd name="connsiteX0" fmla="*/ 0 w 2825003"/>
                  <a:gd name="connsiteY0" fmla="*/ 1268506 h 1268506"/>
                  <a:gd name="connsiteX1" fmla="*/ 711573 w 2825003"/>
                  <a:gd name="connsiteY1" fmla="*/ 0 h 1268506"/>
                  <a:gd name="connsiteX2" fmla="*/ 2825003 w 2825003"/>
                  <a:gd name="connsiteY2" fmla="*/ 17929 h 1268506"/>
                  <a:gd name="connsiteX3" fmla="*/ 2381250 w 2825003"/>
                  <a:gd name="connsiteY3" fmla="*/ 1262903 h 1268506"/>
                  <a:gd name="connsiteX4" fmla="*/ 0 w 2825003"/>
                  <a:gd name="connsiteY4" fmla="*/ 1268506 h 1268506"/>
                  <a:gd name="connsiteX0" fmla="*/ 0 w 2825003"/>
                  <a:gd name="connsiteY0" fmla="*/ 1277471 h 1277471"/>
                  <a:gd name="connsiteX1" fmla="*/ 711573 w 2825003"/>
                  <a:gd name="connsiteY1" fmla="*/ 8965 h 1277471"/>
                  <a:gd name="connsiteX2" fmla="*/ 2825003 w 2825003"/>
                  <a:gd name="connsiteY2" fmla="*/ 0 h 1277471"/>
                  <a:gd name="connsiteX3" fmla="*/ 2381250 w 2825003"/>
                  <a:gd name="connsiteY3" fmla="*/ 1271868 h 1277471"/>
                  <a:gd name="connsiteX4" fmla="*/ 0 w 2825003"/>
                  <a:gd name="connsiteY4" fmla="*/ 1277471 h 127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003" h="1277471">
                    <a:moveTo>
                      <a:pt x="0" y="1277471"/>
                    </a:moveTo>
                    <a:lnTo>
                      <a:pt x="711573" y="8965"/>
                    </a:lnTo>
                    <a:lnTo>
                      <a:pt x="2825003" y="0"/>
                    </a:lnTo>
                    <a:lnTo>
                      <a:pt x="2381250" y="1271868"/>
                    </a:lnTo>
                    <a:lnTo>
                      <a:pt x="0" y="1277471"/>
                    </a:lnTo>
                    <a:close/>
                  </a:path>
                </a:pathLst>
              </a:cu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BD29010-2EA1-226B-60F2-7880E45FF086}"/>
                  </a:ext>
                </a:extLst>
              </p:cNvPr>
              <p:cNvSpPr/>
              <p:nvPr/>
            </p:nvSpPr>
            <p:spPr>
              <a:xfrm>
                <a:off x="895350" y="4435414"/>
                <a:ext cx="2385732" cy="161290"/>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AB839DA2-E898-CADB-2DEE-5A478E42577F}"/>
                  </a:ext>
                </a:extLst>
              </p:cNvPr>
              <p:cNvSpPr/>
              <p:nvPr/>
            </p:nvSpPr>
            <p:spPr>
              <a:xfrm>
                <a:off x="3281082" y="3166908"/>
                <a:ext cx="439271" cy="1416423"/>
              </a:xfrm>
              <a:custGeom>
                <a:avLst/>
                <a:gdLst>
                  <a:gd name="connsiteX0" fmla="*/ 0 w 439271"/>
                  <a:gd name="connsiteY0" fmla="*/ 1416423 h 1416423"/>
                  <a:gd name="connsiteX1" fmla="*/ 439271 w 439271"/>
                  <a:gd name="connsiteY1" fmla="*/ 188259 h 1416423"/>
                  <a:gd name="connsiteX2" fmla="*/ 439271 w 439271"/>
                  <a:gd name="connsiteY2" fmla="*/ 0 h 1416423"/>
                  <a:gd name="connsiteX3" fmla="*/ 8965 w 439271"/>
                  <a:gd name="connsiteY3" fmla="*/ 1255059 h 1416423"/>
                  <a:gd name="connsiteX4" fmla="*/ 0 w 439271"/>
                  <a:gd name="connsiteY4" fmla="*/ 1416423 h 1416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1" h="1416423">
                    <a:moveTo>
                      <a:pt x="0" y="1416423"/>
                    </a:moveTo>
                    <a:lnTo>
                      <a:pt x="439271" y="188259"/>
                    </a:lnTo>
                    <a:lnTo>
                      <a:pt x="439271" y="0"/>
                    </a:lnTo>
                    <a:lnTo>
                      <a:pt x="8965" y="1255059"/>
                    </a:lnTo>
                    <a:lnTo>
                      <a:pt x="0" y="1416423"/>
                    </a:lnTo>
                    <a:close/>
                  </a:path>
                </a:pathLst>
              </a:cu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2" name="Graphic 284" descr="Renovation (House With Sparkles) with solid fill">
              <a:extLst>
                <a:ext uri="{FF2B5EF4-FFF2-40B4-BE49-F238E27FC236}">
                  <a16:creationId xmlns:a16="http://schemas.microsoft.com/office/drawing/2014/main" id="{AB98C7F7-8904-0541-DD8C-326E53E7ABD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30354" y="2185400"/>
              <a:ext cx="1626686" cy="1626686"/>
            </a:xfrm>
            <a:prstGeom prst="rect">
              <a:avLst/>
            </a:prstGeom>
          </p:spPr>
        </p:pic>
        <p:sp>
          <p:nvSpPr>
            <p:cNvPr id="23" name="Rectangle 22">
              <a:extLst>
                <a:ext uri="{FF2B5EF4-FFF2-40B4-BE49-F238E27FC236}">
                  <a16:creationId xmlns:a16="http://schemas.microsoft.com/office/drawing/2014/main" id="{EF93416D-4E12-B8E9-7852-ECF99CE6FC48}"/>
                </a:ext>
              </a:extLst>
            </p:cNvPr>
            <p:cNvSpPr/>
            <p:nvPr/>
          </p:nvSpPr>
          <p:spPr>
            <a:xfrm>
              <a:off x="1836962" y="3591598"/>
              <a:ext cx="403225" cy="952500"/>
            </a:xfrm>
            <a:prstGeom prst="rect">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F78A662-9957-1D58-6962-A5F96392B36B}"/>
                </a:ext>
              </a:extLst>
            </p:cNvPr>
            <p:cNvSpPr/>
            <p:nvPr/>
          </p:nvSpPr>
          <p:spPr>
            <a:xfrm>
              <a:off x="2457608" y="3597947"/>
              <a:ext cx="403225" cy="952500"/>
            </a:xfrm>
            <a:prstGeom prst="rect">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1BBEBD1-798A-84DF-8D9A-C21BE0F018C7}"/>
                </a:ext>
              </a:extLst>
            </p:cNvPr>
            <p:cNvSpPr/>
            <p:nvPr/>
          </p:nvSpPr>
          <p:spPr>
            <a:xfrm>
              <a:off x="2208371" y="3171172"/>
              <a:ext cx="403225" cy="952500"/>
            </a:xfrm>
            <a:prstGeom prst="rect">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E68305F6-CF12-D770-8D33-DAFB3D0F4339}"/>
                </a:ext>
              </a:extLst>
            </p:cNvPr>
            <p:cNvSpPr/>
            <p:nvPr/>
          </p:nvSpPr>
          <p:spPr>
            <a:xfrm>
              <a:off x="1971908" y="3309557"/>
              <a:ext cx="197853" cy="2638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73B2093C-78DA-5C2E-AF1A-F60BAF6A4026}"/>
                </a:ext>
              </a:extLst>
            </p:cNvPr>
            <p:cNvSpPr/>
            <p:nvPr/>
          </p:nvSpPr>
          <p:spPr>
            <a:xfrm>
              <a:off x="2448083" y="3309557"/>
              <a:ext cx="197853" cy="2638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A15236BD-20BA-992E-7D05-709976ECAA78}"/>
                </a:ext>
              </a:extLst>
            </p:cNvPr>
            <p:cNvSpPr txBox="1"/>
            <p:nvPr/>
          </p:nvSpPr>
          <p:spPr>
            <a:xfrm>
              <a:off x="1601803" y="4947384"/>
              <a:ext cx="8558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$400k</a:t>
              </a:r>
            </a:p>
          </p:txBody>
        </p:sp>
      </p:grpSp>
      <p:grpSp>
        <p:nvGrpSpPr>
          <p:cNvPr id="36" name="Group 35">
            <a:extLst>
              <a:ext uri="{FF2B5EF4-FFF2-40B4-BE49-F238E27FC236}">
                <a16:creationId xmlns:a16="http://schemas.microsoft.com/office/drawing/2014/main" id="{E390CB42-E05F-54D8-EAC4-37C97411EC9B}"/>
              </a:ext>
            </a:extLst>
          </p:cNvPr>
          <p:cNvGrpSpPr/>
          <p:nvPr/>
        </p:nvGrpSpPr>
        <p:grpSpPr>
          <a:xfrm>
            <a:off x="3802929" y="3161594"/>
            <a:ext cx="2238482" cy="2155122"/>
            <a:chOff x="3802929" y="3161594"/>
            <a:chExt cx="2238482" cy="2155122"/>
          </a:xfrm>
        </p:grpSpPr>
        <p:grpSp>
          <p:nvGrpSpPr>
            <p:cNvPr id="7" name="Group 6">
              <a:extLst>
                <a:ext uri="{FF2B5EF4-FFF2-40B4-BE49-F238E27FC236}">
                  <a16:creationId xmlns:a16="http://schemas.microsoft.com/office/drawing/2014/main" id="{826F7B6A-9AC4-F6C2-E75C-2CEBD4005169}"/>
                </a:ext>
              </a:extLst>
            </p:cNvPr>
            <p:cNvGrpSpPr/>
            <p:nvPr/>
          </p:nvGrpSpPr>
          <p:grpSpPr>
            <a:xfrm>
              <a:off x="3802929" y="4169037"/>
              <a:ext cx="2238482" cy="705186"/>
              <a:chOff x="895349" y="3163546"/>
              <a:chExt cx="2825004" cy="1433158"/>
            </a:xfrm>
          </p:grpSpPr>
          <p:sp>
            <p:nvSpPr>
              <p:cNvPr id="8" name="Freeform: Shape 7">
                <a:extLst>
                  <a:ext uri="{FF2B5EF4-FFF2-40B4-BE49-F238E27FC236}">
                    <a16:creationId xmlns:a16="http://schemas.microsoft.com/office/drawing/2014/main" id="{C3894253-E31C-11C9-32ED-C3969DC55608}"/>
                  </a:ext>
                </a:extLst>
              </p:cNvPr>
              <p:cNvSpPr/>
              <p:nvPr/>
            </p:nvSpPr>
            <p:spPr>
              <a:xfrm>
                <a:off x="895349" y="3163546"/>
                <a:ext cx="2825003" cy="1277471"/>
              </a:xfrm>
              <a:custGeom>
                <a:avLst/>
                <a:gdLst>
                  <a:gd name="connsiteX0" fmla="*/ 0 w 3524250"/>
                  <a:gd name="connsiteY0" fmla="*/ 1752600 h 1809750"/>
                  <a:gd name="connsiteX1" fmla="*/ 1123950 w 3524250"/>
                  <a:gd name="connsiteY1" fmla="*/ 0 h 1809750"/>
                  <a:gd name="connsiteX2" fmla="*/ 3524250 w 3524250"/>
                  <a:gd name="connsiteY2" fmla="*/ 0 h 1809750"/>
                  <a:gd name="connsiteX3" fmla="*/ 2381250 w 3524250"/>
                  <a:gd name="connsiteY3" fmla="*/ 1809750 h 1809750"/>
                  <a:gd name="connsiteX4" fmla="*/ 0 w 3524250"/>
                  <a:gd name="connsiteY4" fmla="*/ 1752600 h 1809750"/>
                  <a:gd name="connsiteX0" fmla="*/ 0 w 3524250"/>
                  <a:gd name="connsiteY0" fmla="*/ 1815353 h 1815353"/>
                  <a:gd name="connsiteX1" fmla="*/ 1123950 w 3524250"/>
                  <a:gd name="connsiteY1" fmla="*/ 0 h 1815353"/>
                  <a:gd name="connsiteX2" fmla="*/ 3524250 w 3524250"/>
                  <a:gd name="connsiteY2" fmla="*/ 0 h 1815353"/>
                  <a:gd name="connsiteX3" fmla="*/ 2381250 w 3524250"/>
                  <a:gd name="connsiteY3" fmla="*/ 1809750 h 1815353"/>
                  <a:gd name="connsiteX4" fmla="*/ 0 w 3524250"/>
                  <a:gd name="connsiteY4" fmla="*/ 1815353 h 1815353"/>
                  <a:gd name="connsiteX0" fmla="*/ 0 w 3443568"/>
                  <a:gd name="connsiteY0" fmla="*/ 1851212 h 1851212"/>
                  <a:gd name="connsiteX1" fmla="*/ 1123950 w 3443568"/>
                  <a:gd name="connsiteY1" fmla="*/ 35859 h 1851212"/>
                  <a:gd name="connsiteX2" fmla="*/ 3443568 w 3443568"/>
                  <a:gd name="connsiteY2" fmla="*/ 0 h 1851212"/>
                  <a:gd name="connsiteX3" fmla="*/ 2381250 w 3443568"/>
                  <a:gd name="connsiteY3" fmla="*/ 1845609 h 1851212"/>
                  <a:gd name="connsiteX4" fmla="*/ 0 w 3443568"/>
                  <a:gd name="connsiteY4" fmla="*/ 1851212 h 1851212"/>
                  <a:gd name="connsiteX0" fmla="*/ 0 w 3506320"/>
                  <a:gd name="connsiteY0" fmla="*/ 1815353 h 1815353"/>
                  <a:gd name="connsiteX1" fmla="*/ 1123950 w 3506320"/>
                  <a:gd name="connsiteY1" fmla="*/ 0 h 1815353"/>
                  <a:gd name="connsiteX2" fmla="*/ 3506320 w 3506320"/>
                  <a:gd name="connsiteY2" fmla="*/ 502023 h 1815353"/>
                  <a:gd name="connsiteX3" fmla="*/ 2381250 w 3506320"/>
                  <a:gd name="connsiteY3" fmla="*/ 1809750 h 1815353"/>
                  <a:gd name="connsiteX4" fmla="*/ 0 w 3506320"/>
                  <a:gd name="connsiteY4" fmla="*/ 1815353 h 1815353"/>
                  <a:gd name="connsiteX0" fmla="*/ 0 w 3506320"/>
                  <a:gd name="connsiteY0" fmla="*/ 1313330 h 1313330"/>
                  <a:gd name="connsiteX1" fmla="*/ 711573 w 3506320"/>
                  <a:gd name="connsiteY1" fmla="*/ 44824 h 1313330"/>
                  <a:gd name="connsiteX2" fmla="*/ 3506320 w 3506320"/>
                  <a:gd name="connsiteY2" fmla="*/ 0 h 1313330"/>
                  <a:gd name="connsiteX3" fmla="*/ 2381250 w 3506320"/>
                  <a:gd name="connsiteY3" fmla="*/ 1307727 h 1313330"/>
                  <a:gd name="connsiteX4" fmla="*/ 0 w 3506320"/>
                  <a:gd name="connsiteY4" fmla="*/ 1313330 h 1313330"/>
                  <a:gd name="connsiteX0" fmla="*/ 0 w 2825003"/>
                  <a:gd name="connsiteY0" fmla="*/ 1268506 h 1268506"/>
                  <a:gd name="connsiteX1" fmla="*/ 711573 w 2825003"/>
                  <a:gd name="connsiteY1" fmla="*/ 0 h 1268506"/>
                  <a:gd name="connsiteX2" fmla="*/ 2825003 w 2825003"/>
                  <a:gd name="connsiteY2" fmla="*/ 17929 h 1268506"/>
                  <a:gd name="connsiteX3" fmla="*/ 2381250 w 2825003"/>
                  <a:gd name="connsiteY3" fmla="*/ 1262903 h 1268506"/>
                  <a:gd name="connsiteX4" fmla="*/ 0 w 2825003"/>
                  <a:gd name="connsiteY4" fmla="*/ 1268506 h 1268506"/>
                  <a:gd name="connsiteX0" fmla="*/ 0 w 2825003"/>
                  <a:gd name="connsiteY0" fmla="*/ 1277471 h 1277471"/>
                  <a:gd name="connsiteX1" fmla="*/ 711573 w 2825003"/>
                  <a:gd name="connsiteY1" fmla="*/ 8965 h 1277471"/>
                  <a:gd name="connsiteX2" fmla="*/ 2825003 w 2825003"/>
                  <a:gd name="connsiteY2" fmla="*/ 0 h 1277471"/>
                  <a:gd name="connsiteX3" fmla="*/ 2381250 w 2825003"/>
                  <a:gd name="connsiteY3" fmla="*/ 1271868 h 1277471"/>
                  <a:gd name="connsiteX4" fmla="*/ 0 w 2825003"/>
                  <a:gd name="connsiteY4" fmla="*/ 1277471 h 127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003" h="1277471">
                    <a:moveTo>
                      <a:pt x="0" y="1277471"/>
                    </a:moveTo>
                    <a:lnTo>
                      <a:pt x="711573" y="8965"/>
                    </a:lnTo>
                    <a:lnTo>
                      <a:pt x="2825003" y="0"/>
                    </a:lnTo>
                    <a:lnTo>
                      <a:pt x="2381250" y="1271868"/>
                    </a:lnTo>
                    <a:lnTo>
                      <a:pt x="0" y="1277471"/>
                    </a:lnTo>
                    <a:close/>
                  </a:path>
                </a:pathLst>
              </a:cu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804F626-2412-C322-8A4E-90E0190453E5}"/>
                  </a:ext>
                </a:extLst>
              </p:cNvPr>
              <p:cNvSpPr/>
              <p:nvPr/>
            </p:nvSpPr>
            <p:spPr>
              <a:xfrm>
                <a:off x="895350" y="4435414"/>
                <a:ext cx="2385732" cy="161290"/>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BB42CC7-4F59-3EA5-F8C0-94324DC7ADA8}"/>
                  </a:ext>
                </a:extLst>
              </p:cNvPr>
              <p:cNvSpPr/>
              <p:nvPr/>
            </p:nvSpPr>
            <p:spPr>
              <a:xfrm>
                <a:off x="3281082" y="3166908"/>
                <a:ext cx="439271" cy="1416423"/>
              </a:xfrm>
              <a:custGeom>
                <a:avLst/>
                <a:gdLst>
                  <a:gd name="connsiteX0" fmla="*/ 0 w 439271"/>
                  <a:gd name="connsiteY0" fmla="*/ 1416423 h 1416423"/>
                  <a:gd name="connsiteX1" fmla="*/ 439271 w 439271"/>
                  <a:gd name="connsiteY1" fmla="*/ 188259 h 1416423"/>
                  <a:gd name="connsiteX2" fmla="*/ 439271 w 439271"/>
                  <a:gd name="connsiteY2" fmla="*/ 0 h 1416423"/>
                  <a:gd name="connsiteX3" fmla="*/ 8965 w 439271"/>
                  <a:gd name="connsiteY3" fmla="*/ 1255059 h 1416423"/>
                  <a:gd name="connsiteX4" fmla="*/ 0 w 439271"/>
                  <a:gd name="connsiteY4" fmla="*/ 1416423 h 1416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1" h="1416423">
                    <a:moveTo>
                      <a:pt x="0" y="1416423"/>
                    </a:moveTo>
                    <a:lnTo>
                      <a:pt x="439271" y="188259"/>
                    </a:lnTo>
                    <a:lnTo>
                      <a:pt x="439271" y="0"/>
                    </a:lnTo>
                    <a:lnTo>
                      <a:pt x="8965" y="1255059"/>
                    </a:lnTo>
                    <a:lnTo>
                      <a:pt x="0" y="1416423"/>
                    </a:lnTo>
                    <a:close/>
                  </a:path>
                </a:pathLst>
              </a:cu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Graphic 284" descr="Home with solid fill">
              <a:extLst>
                <a:ext uri="{FF2B5EF4-FFF2-40B4-BE49-F238E27FC236}">
                  <a16:creationId xmlns:a16="http://schemas.microsoft.com/office/drawing/2014/main" id="{4F490E17-2939-0FA9-648B-4BFFF1F62A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08826" y="3161594"/>
              <a:ext cx="1626686" cy="1626686"/>
            </a:xfrm>
            <a:prstGeom prst="rect">
              <a:avLst/>
            </a:prstGeom>
          </p:spPr>
        </p:pic>
        <p:sp>
          <p:nvSpPr>
            <p:cNvPr id="31" name="TextBox 30">
              <a:extLst>
                <a:ext uri="{FF2B5EF4-FFF2-40B4-BE49-F238E27FC236}">
                  <a16:creationId xmlns:a16="http://schemas.microsoft.com/office/drawing/2014/main" id="{AADE65BC-206B-A64B-498C-ABB92EBF4E52}"/>
                </a:ext>
              </a:extLst>
            </p:cNvPr>
            <p:cNvSpPr txBox="1"/>
            <p:nvPr/>
          </p:nvSpPr>
          <p:spPr>
            <a:xfrm>
              <a:off x="4320232" y="4947384"/>
              <a:ext cx="8558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$120k</a:t>
              </a:r>
            </a:p>
          </p:txBody>
        </p:sp>
      </p:grpSp>
      <p:grpSp>
        <p:nvGrpSpPr>
          <p:cNvPr id="35" name="Group 34">
            <a:extLst>
              <a:ext uri="{FF2B5EF4-FFF2-40B4-BE49-F238E27FC236}">
                <a16:creationId xmlns:a16="http://schemas.microsoft.com/office/drawing/2014/main" id="{8D0B8273-B23B-C2BA-682C-A4546A907761}"/>
              </a:ext>
            </a:extLst>
          </p:cNvPr>
          <p:cNvGrpSpPr/>
          <p:nvPr/>
        </p:nvGrpSpPr>
        <p:grpSpPr>
          <a:xfrm>
            <a:off x="6362700" y="3164809"/>
            <a:ext cx="2238482" cy="2151907"/>
            <a:chOff x="6362700" y="3164809"/>
            <a:chExt cx="2238482" cy="2151907"/>
          </a:xfrm>
        </p:grpSpPr>
        <p:grpSp>
          <p:nvGrpSpPr>
            <p:cNvPr id="3" name="Group 2">
              <a:extLst>
                <a:ext uri="{FF2B5EF4-FFF2-40B4-BE49-F238E27FC236}">
                  <a16:creationId xmlns:a16="http://schemas.microsoft.com/office/drawing/2014/main" id="{18C7301D-AAF6-5318-BA4D-3598AE202E5D}"/>
                </a:ext>
              </a:extLst>
            </p:cNvPr>
            <p:cNvGrpSpPr/>
            <p:nvPr/>
          </p:nvGrpSpPr>
          <p:grpSpPr>
            <a:xfrm>
              <a:off x="6362700" y="4165672"/>
              <a:ext cx="2238482" cy="705186"/>
              <a:chOff x="895349" y="3163546"/>
              <a:chExt cx="2825004" cy="1433158"/>
            </a:xfrm>
          </p:grpSpPr>
          <p:sp>
            <p:nvSpPr>
              <p:cNvPr id="4" name="Freeform: Shape 3">
                <a:extLst>
                  <a:ext uri="{FF2B5EF4-FFF2-40B4-BE49-F238E27FC236}">
                    <a16:creationId xmlns:a16="http://schemas.microsoft.com/office/drawing/2014/main" id="{BF2FF343-D8EE-3FE1-2908-695F580BAA45}"/>
                  </a:ext>
                </a:extLst>
              </p:cNvPr>
              <p:cNvSpPr/>
              <p:nvPr/>
            </p:nvSpPr>
            <p:spPr>
              <a:xfrm>
                <a:off x="895349" y="3163546"/>
                <a:ext cx="2825003" cy="1277471"/>
              </a:xfrm>
              <a:custGeom>
                <a:avLst/>
                <a:gdLst>
                  <a:gd name="connsiteX0" fmla="*/ 0 w 3524250"/>
                  <a:gd name="connsiteY0" fmla="*/ 1752600 h 1809750"/>
                  <a:gd name="connsiteX1" fmla="*/ 1123950 w 3524250"/>
                  <a:gd name="connsiteY1" fmla="*/ 0 h 1809750"/>
                  <a:gd name="connsiteX2" fmla="*/ 3524250 w 3524250"/>
                  <a:gd name="connsiteY2" fmla="*/ 0 h 1809750"/>
                  <a:gd name="connsiteX3" fmla="*/ 2381250 w 3524250"/>
                  <a:gd name="connsiteY3" fmla="*/ 1809750 h 1809750"/>
                  <a:gd name="connsiteX4" fmla="*/ 0 w 3524250"/>
                  <a:gd name="connsiteY4" fmla="*/ 1752600 h 1809750"/>
                  <a:gd name="connsiteX0" fmla="*/ 0 w 3524250"/>
                  <a:gd name="connsiteY0" fmla="*/ 1815353 h 1815353"/>
                  <a:gd name="connsiteX1" fmla="*/ 1123950 w 3524250"/>
                  <a:gd name="connsiteY1" fmla="*/ 0 h 1815353"/>
                  <a:gd name="connsiteX2" fmla="*/ 3524250 w 3524250"/>
                  <a:gd name="connsiteY2" fmla="*/ 0 h 1815353"/>
                  <a:gd name="connsiteX3" fmla="*/ 2381250 w 3524250"/>
                  <a:gd name="connsiteY3" fmla="*/ 1809750 h 1815353"/>
                  <a:gd name="connsiteX4" fmla="*/ 0 w 3524250"/>
                  <a:gd name="connsiteY4" fmla="*/ 1815353 h 1815353"/>
                  <a:gd name="connsiteX0" fmla="*/ 0 w 3443568"/>
                  <a:gd name="connsiteY0" fmla="*/ 1851212 h 1851212"/>
                  <a:gd name="connsiteX1" fmla="*/ 1123950 w 3443568"/>
                  <a:gd name="connsiteY1" fmla="*/ 35859 h 1851212"/>
                  <a:gd name="connsiteX2" fmla="*/ 3443568 w 3443568"/>
                  <a:gd name="connsiteY2" fmla="*/ 0 h 1851212"/>
                  <a:gd name="connsiteX3" fmla="*/ 2381250 w 3443568"/>
                  <a:gd name="connsiteY3" fmla="*/ 1845609 h 1851212"/>
                  <a:gd name="connsiteX4" fmla="*/ 0 w 3443568"/>
                  <a:gd name="connsiteY4" fmla="*/ 1851212 h 1851212"/>
                  <a:gd name="connsiteX0" fmla="*/ 0 w 3506320"/>
                  <a:gd name="connsiteY0" fmla="*/ 1815353 h 1815353"/>
                  <a:gd name="connsiteX1" fmla="*/ 1123950 w 3506320"/>
                  <a:gd name="connsiteY1" fmla="*/ 0 h 1815353"/>
                  <a:gd name="connsiteX2" fmla="*/ 3506320 w 3506320"/>
                  <a:gd name="connsiteY2" fmla="*/ 502023 h 1815353"/>
                  <a:gd name="connsiteX3" fmla="*/ 2381250 w 3506320"/>
                  <a:gd name="connsiteY3" fmla="*/ 1809750 h 1815353"/>
                  <a:gd name="connsiteX4" fmla="*/ 0 w 3506320"/>
                  <a:gd name="connsiteY4" fmla="*/ 1815353 h 1815353"/>
                  <a:gd name="connsiteX0" fmla="*/ 0 w 3506320"/>
                  <a:gd name="connsiteY0" fmla="*/ 1313330 h 1313330"/>
                  <a:gd name="connsiteX1" fmla="*/ 711573 w 3506320"/>
                  <a:gd name="connsiteY1" fmla="*/ 44824 h 1313330"/>
                  <a:gd name="connsiteX2" fmla="*/ 3506320 w 3506320"/>
                  <a:gd name="connsiteY2" fmla="*/ 0 h 1313330"/>
                  <a:gd name="connsiteX3" fmla="*/ 2381250 w 3506320"/>
                  <a:gd name="connsiteY3" fmla="*/ 1307727 h 1313330"/>
                  <a:gd name="connsiteX4" fmla="*/ 0 w 3506320"/>
                  <a:gd name="connsiteY4" fmla="*/ 1313330 h 1313330"/>
                  <a:gd name="connsiteX0" fmla="*/ 0 w 2825003"/>
                  <a:gd name="connsiteY0" fmla="*/ 1268506 h 1268506"/>
                  <a:gd name="connsiteX1" fmla="*/ 711573 w 2825003"/>
                  <a:gd name="connsiteY1" fmla="*/ 0 h 1268506"/>
                  <a:gd name="connsiteX2" fmla="*/ 2825003 w 2825003"/>
                  <a:gd name="connsiteY2" fmla="*/ 17929 h 1268506"/>
                  <a:gd name="connsiteX3" fmla="*/ 2381250 w 2825003"/>
                  <a:gd name="connsiteY3" fmla="*/ 1262903 h 1268506"/>
                  <a:gd name="connsiteX4" fmla="*/ 0 w 2825003"/>
                  <a:gd name="connsiteY4" fmla="*/ 1268506 h 1268506"/>
                  <a:gd name="connsiteX0" fmla="*/ 0 w 2825003"/>
                  <a:gd name="connsiteY0" fmla="*/ 1277471 h 1277471"/>
                  <a:gd name="connsiteX1" fmla="*/ 711573 w 2825003"/>
                  <a:gd name="connsiteY1" fmla="*/ 8965 h 1277471"/>
                  <a:gd name="connsiteX2" fmla="*/ 2825003 w 2825003"/>
                  <a:gd name="connsiteY2" fmla="*/ 0 h 1277471"/>
                  <a:gd name="connsiteX3" fmla="*/ 2381250 w 2825003"/>
                  <a:gd name="connsiteY3" fmla="*/ 1271868 h 1277471"/>
                  <a:gd name="connsiteX4" fmla="*/ 0 w 2825003"/>
                  <a:gd name="connsiteY4" fmla="*/ 1277471 h 127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003" h="1277471">
                    <a:moveTo>
                      <a:pt x="0" y="1277471"/>
                    </a:moveTo>
                    <a:lnTo>
                      <a:pt x="711573" y="8965"/>
                    </a:lnTo>
                    <a:lnTo>
                      <a:pt x="2825003" y="0"/>
                    </a:lnTo>
                    <a:lnTo>
                      <a:pt x="2381250" y="1271868"/>
                    </a:lnTo>
                    <a:lnTo>
                      <a:pt x="0" y="1277471"/>
                    </a:lnTo>
                    <a:close/>
                  </a:path>
                </a:pathLst>
              </a:cu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DA10983-7EAD-161D-265E-1D2EB2198F42}"/>
                  </a:ext>
                </a:extLst>
              </p:cNvPr>
              <p:cNvSpPr/>
              <p:nvPr/>
            </p:nvSpPr>
            <p:spPr>
              <a:xfrm>
                <a:off x="895350" y="4435414"/>
                <a:ext cx="2385732" cy="161290"/>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F0410FAB-A31F-8A64-1402-3B746B3F9A16}"/>
                  </a:ext>
                </a:extLst>
              </p:cNvPr>
              <p:cNvSpPr/>
              <p:nvPr/>
            </p:nvSpPr>
            <p:spPr>
              <a:xfrm>
                <a:off x="3281082" y="3166908"/>
                <a:ext cx="439271" cy="1416423"/>
              </a:xfrm>
              <a:custGeom>
                <a:avLst/>
                <a:gdLst>
                  <a:gd name="connsiteX0" fmla="*/ 0 w 439271"/>
                  <a:gd name="connsiteY0" fmla="*/ 1416423 h 1416423"/>
                  <a:gd name="connsiteX1" fmla="*/ 439271 w 439271"/>
                  <a:gd name="connsiteY1" fmla="*/ 188259 h 1416423"/>
                  <a:gd name="connsiteX2" fmla="*/ 439271 w 439271"/>
                  <a:gd name="connsiteY2" fmla="*/ 0 h 1416423"/>
                  <a:gd name="connsiteX3" fmla="*/ 8965 w 439271"/>
                  <a:gd name="connsiteY3" fmla="*/ 1255059 h 1416423"/>
                  <a:gd name="connsiteX4" fmla="*/ 0 w 439271"/>
                  <a:gd name="connsiteY4" fmla="*/ 1416423 h 1416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1" h="1416423">
                    <a:moveTo>
                      <a:pt x="0" y="1416423"/>
                    </a:moveTo>
                    <a:lnTo>
                      <a:pt x="439271" y="188259"/>
                    </a:lnTo>
                    <a:lnTo>
                      <a:pt x="439271" y="0"/>
                    </a:lnTo>
                    <a:lnTo>
                      <a:pt x="8965" y="1255059"/>
                    </a:lnTo>
                    <a:lnTo>
                      <a:pt x="0" y="1416423"/>
                    </a:lnTo>
                    <a:close/>
                  </a:path>
                </a:pathLst>
              </a:cu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6" name="Graphic 284" descr="Home with solid fill">
              <a:extLst>
                <a:ext uri="{FF2B5EF4-FFF2-40B4-BE49-F238E27FC236}">
                  <a16:creationId xmlns:a16="http://schemas.microsoft.com/office/drawing/2014/main" id="{BBE09474-8827-3C14-50D1-2530C4C9C96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89976" y="3164809"/>
              <a:ext cx="1626686" cy="1626686"/>
            </a:xfrm>
            <a:prstGeom prst="rect">
              <a:avLst/>
            </a:prstGeom>
          </p:spPr>
        </p:pic>
        <p:sp>
          <p:nvSpPr>
            <p:cNvPr id="32" name="TextBox 31">
              <a:extLst>
                <a:ext uri="{FF2B5EF4-FFF2-40B4-BE49-F238E27FC236}">
                  <a16:creationId xmlns:a16="http://schemas.microsoft.com/office/drawing/2014/main" id="{7321A2AA-BD07-2FB2-C18E-EAE2C1B07DC7}"/>
                </a:ext>
              </a:extLst>
            </p:cNvPr>
            <p:cNvSpPr txBox="1"/>
            <p:nvPr/>
          </p:nvSpPr>
          <p:spPr>
            <a:xfrm>
              <a:off x="7015965" y="4947384"/>
              <a:ext cx="8558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Renter</a:t>
              </a:r>
            </a:p>
          </p:txBody>
        </p:sp>
      </p:grpSp>
      <p:grpSp>
        <p:nvGrpSpPr>
          <p:cNvPr id="28" name="Group 27">
            <a:extLst>
              <a:ext uri="{FF2B5EF4-FFF2-40B4-BE49-F238E27FC236}">
                <a16:creationId xmlns:a16="http://schemas.microsoft.com/office/drawing/2014/main" id="{021C18C3-2FAA-EF91-7179-B03FB7E2DB22}"/>
              </a:ext>
            </a:extLst>
          </p:cNvPr>
          <p:cNvGrpSpPr/>
          <p:nvPr/>
        </p:nvGrpSpPr>
        <p:grpSpPr>
          <a:xfrm>
            <a:off x="8943715" y="3507792"/>
            <a:ext cx="2238482" cy="1769973"/>
            <a:chOff x="8943715" y="3507792"/>
            <a:chExt cx="2238482" cy="1769973"/>
          </a:xfrm>
        </p:grpSpPr>
        <p:grpSp>
          <p:nvGrpSpPr>
            <p:cNvPr id="29" name="Group 28">
              <a:extLst>
                <a:ext uri="{FF2B5EF4-FFF2-40B4-BE49-F238E27FC236}">
                  <a16:creationId xmlns:a16="http://schemas.microsoft.com/office/drawing/2014/main" id="{752D3F39-4E7C-65B7-529C-B3917D784B2C}"/>
                </a:ext>
              </a:extLst>
            </p:cNvPr>
            <p:cNvGrpSpPr/>
            <p:nvPr/>
          </p:nvGrpSpPr>
          <p:grpSpPr>
            <a:xfrm>
              <a:off x="8943715" y="3507792"/>
              <a:ext cx="2238482" cy="1356486"/>
              <a:chOff x="3909051" y="4503055"/>
              <a:chExt cx="2238482" cy="1356486"/>
            </a:xfrm>
          </p:grpSpPr>
          <p:grpSp>
            <p:nvGrpSpPr>
              <p:cNvPr id="17" name="Group 16">
                <a:extLst>
                  <a:ext uri="{FF2B5EF4-FFF2-40B4-BE49-F238E27FC236}">
                    <a16:creationId xmlns:a16="http://schemas.microsoft.com/office/drawing/2014/main" id="{EA0FE29A-13B5-9DA9-BE9D-C9A5667002DC}"/>
                  </a:ext>
                </a:extLst>
              </p:cNvPr>
              <p:cNvGrpSpPr/>
              <p:nvPr/>
            </p:nvGrpSpPr>
            <p:grpSpPr>
              <a:xfrm>
                <a:off x="3909051" y="5154355"/>
                <a:ext cx="2238482" cy="705186"/>
                <a:chOff x="895349" y="3163546"/>
                <a:chExt cx="2825004" cy="1433158"/>
              </a:xfrm>
            </p:grpSpPr>
            <p:sp>
              <p:nvSpPr>
                <p:cNvPr id="18" name="Freeform: Shape 17">
                  <a:extLst>
                    <a:ext uri="{FF2B5EF4-FFF2-40B4-BE49-F238E27FC236}">
                      <a16:creationId xmlns:a16="http://schemas.microsoft.com/office/drawing/2014/main" id="{611CF4F1-86E5-B4B5-0311-75780D02AE9C}"/>
                    </a:ext>
                  </a:extLst>
                </p:cNvPr>
                <p:cNvSpPr/>
                <p:nvPr/>
              </p:nvSpPr>
              <p:spPr>
                <a:xfrm>
                  <a:off x="895349" y="3163546"/>
                  <a:ext cx="2825003" cy="1277471"/>
                </a:xfrm>
                <a:custGeom>
                  <a:avLst/>
                  <a:gdLst>
                    <a:gd name="connsiteX0" fmla="*/ 0 w 3524250"/>
                    <a:gd name="connsiteY0" fmla="*/ 1752600 h 1809750"/>
                    <a:gd name="connsiteX1" fmla="*/ 1123950 w 3524250"/>
                    <a:gd name="connsiteY1" fmla="*/ 0 h 1809750"/>
                    <a:gd name="connsiteX2" fmla="*/ 3524250 w 3524250"/>
                    <a:gd name="connsiteY2" fmla="*/ 0 h 1809750"/>
                    <a:gd name="connsiteX3" fmla="*/ 2381250 w 3524250"/>
                    <a:gd name="connsiteY3" fmla="*/ 1809750 h 1809750"/>
                    <a:gd name="connsiteX4" fmla="*/ 0 w 3524250"/>
                    <a:gd name="connsiteY4" fmla="*/ 1752600 h 1809750"/>
                    <a:gd name="connsiteX0" fmla="*/ 0 w 3524250"/>
                    <a:gd name="connsiteY0" fmla="*/ 1815353 h 1815353"/>
                    <a:gd name="connsiteX1" fmla="*/ 1123950 w 3524250"/>
                    <a:gd name="connsiteY1" fmla="*/ 0 h 1815353"/>
                    <a:gd name="connsiteX2" fmla="*/ 3524250 w 3524250"/>
                    <a:gd name="connsiteY2" fmla="*/ 0 h 1815353"/>
                    <a:gd name="connsiteX3" fmla="*/ 2381250 w 3524250"/>
                    <a:gd name="connsiteY3" fmla="*/ 1809750 h 1815353"/>
                    <a:gd name="connsiteX4" fmla="*/ 0 w 3524250"/>
                    <a:gd name="connsiteY4" fmla="*/ 1815353 h 1815353"/>
                    <a:gd name="connsiteX0" fmla="*/ 0 w 3443568"/>
                    <a:gd name="connsiteY0" fmla="*/ 1851212 h 1851212"/>
                    <a:gd name="connsiteX1" fmla="*/ 1123950 w 3443568"/>
                    <a:gd name="connsiteY1" fmla="*/ 35859 h 1851212"/>
                    <a:gd name="connsiteX2" fmla="*/ 3443568 w 3443568"/>
                    <a:gd name="connsiteY2" fmla="*/ 0 h 1851212"/>
                    <a:gd name="connsiteX3" fmla="*/ 2381250 w 3443568"/>
                    <a:gd name="connsiteY3" fmla="*/ 1845609 h 1851212"/>
                    <a:gd name="connsiteX4" fmla="*/ 0 w 3443568"/>
                    <a:gd name="connsiteY4" fmla="*/ 1851212 h 1851212"/>
                    <a:gd name="connsiteX0" fmla="*/ 0 w 3506320"/>
                    <a:gd name="connsiteY0" fmla="*/ 1815353 h 1815353"/>
                    <a:gd name="connsiteX1" fmla="*/ 1123950 w 3506320"/>
                    <a:gd name="connsiteY1" fmla="*/ 0 h 1815353"/>
                    <a:gd name="connsiteX2" fmla="*/ 3506320 w 3506320"/>
                    <a:gd name="connsiteY2" fmla="*/ 502023 h 1815353"/>
                    <a:gd name="connsiteX3" fmla="*/ 2381250 w 3506320"/>
                    <a:gd name="connsiteY3" fmla="*/ 1809750 h 1815353"/>
                    <a:gd name="connsiteX4" fmla="*/ 0 w 3506320"/>
                    <a:gd name="connsiteY4" fmla="*/ 1815353 h 1815353"/>
                    <a:gd name="connsiteX0" fmla="*/ 0 w 3506320"/>
                    <a:gd name="connsiteY0" fmla="*/ 1313330 h 1313330"/>
                    <a:gd name="connsiteX1" fmla="*/ 711573 w 3506320"/>
                    <a:gd name="connsiteY1" fmla="*/ 44824 h 1313330"/>
                    <a:gd name="connsiteX2" fmla="*/ 3506320 w 3506320"/>
                    <a:gd name="connsiteY2" fmla="*/ 0 h 1313330"/>
                    <a:gd name="connsiteX3" fmla="*/ 2381250 w 3506320"/>
                    <a:gd name="connsiteY3" fmla="*/ 1307727 h 1313330"/>
                    <a:gd name="connsiteX4" fmla="*/ 0 w 3506320"/>
                    <a:gd name="connsiteY4" fmla="*/ 1313330 h 1313330"/>
                    <a:gd name="connsiteX0" fmla="*/ 0 w 2825003"/>
                    <a:gd name="connsiteY0" fmla="*/ 1268506 h 1268506"/>
                    <a:gd name="connsiteX1" fmla="*/ 711573 w 2825003"/>
                    <a:gd name="connsiteY1" fmla="*/ 0 h 1268506"/>
                    <a:gd name="connsiteX2" fmla="*/ 2825003 w 2825003"/>
                    <a:gd name="connsiteY2" fmla="*/ 17929 h 1268506"/>
                    <a:gd name="connsiteX3" fmla="*/ 2381250 w 2825003"/>
                    <a:gd name="connsiteY3" fmla="*/ 1262903 h 1268506"/>
                    <a:gd name="connsiteX4" fmla="*/ 0 w 2825003"/>
                    <a:gd name="connsiteY4" fmla="*/ 1268506 h 1268506"/>
                    <a:gd name="connsiteX0" fmla="*/ 0 w 2825003"/>
                    <a:gd name="connsiteY0" fmla="*/ 1277471 h 1277471"/>
                    <a:gd name="connsiteX1" fmla="*/ 711573 w 2825003"/>
                    <a:gd name="connsiteY1" fmla="*/ 8965 h 1277471"/>
                    <a:gd name="connsiteX2" fmla="*/ 2825003 w 2825003"/>
                    <a:gd name="connsiteY2" fmla="*/ 0 h 1277471"/>
                    <a:gd name="connsiteX3" fmla="*/ 2381250 w 2825003"/>
                    <a:gd name="connsiteY3" fmla="*/ 1271868 h 1277471"/>
                    <a:gd name="connsiteX4" fmla="*/ 0 w 2825003"/>
                    <a:gd name="connsiteY4" fmla="*/ 1277471 h 127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003" h="1277471">
                      <a:moveTo>
                        <a:pt x="0" y="1277471"/>
                      </a:moveTo>
                      <a:lnTo>
                        <a:pt x="711573" y="8965"/>
                      </a:lnTo>
                      <a:lnTo>
                        <a:pt x="2825003" y="0"/>
                      </a:lnTo>
                      <a:lnTo>
                        <a:pt x="2381250" y="1271868"/>
                      </a:lnTo>
                      <a:lnTo>
                        <a:pt x="0" y="1277471"/>
                      </a:lnTo>
                      <a:close/>
                    </a:path>
                  </a:pathLst>
                </a:cu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142B8E8-8B9A-40D9-B043-FBD5D7FC9A7D}"/>
                    </a:ext>
                  </a:extLst>
                </p:cNvPr>
                <p:cNvSpPr/>
                <p:nvPr/>
              </p:nvSpPr>
              <p:spPr>
                <a:xfrm>
                  <a:off x="895350" y="4435414"/>
                  <a:ext cx="2385732" cy="161290"/>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D1DCF5C7-62D6-8C2C-E4B9-7B37639BD23F}"/>
                    </a:ext>
                  </a:extLst>
                </p:cNvPr>
                <p:cNvSpPr/>
                <p:nvPr/>
              </p:nvSpPr>
              <p:spPr>
                <a:xfrm>
                  <a:off x="3281082" y="3166908"/>
                  <a:ext cx="439271" cy="1416423"/>
                </a:xfrm>
                <a:custGeom>
                  <a:avLst/>
                  <a:gdLst>
                    <a:gd name="connsiteX0" fmla="*/ 0 w 439271"/>
                    <a:gd name="connsiteY0" fmla="*/ 1416423 h 1416423"/>
                    <a:gd name="connsiteX1" fmla="*/ 439271 w 439271"/>
                    <a:gd name="connsiteY1" fmla="*/ 188259 h 1416423"/>
                    <a:gd name="connsiteX2" fmla="*/ 439271 w 439271"/>
                    <a:gd name="connsiteY2" fmla="*/ 0 h 1416423"/>
                    <a:gd name="connsiteX3" fmla="*/ 8965 w 439271"/>
                    <a:gd name="connsiteY3" fmla="*/ 1255059 h 1416423"/>
                    <a:gd name="connsiteX4" fmla="*/ 0 w 439271"/>
                    <a:gd name="connsiteY4" fmla="*/ 1416423 h 1416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1" h="1416423">
                      <a:moveTo>
                        <a:pt x="0" y="1416423"/>
                      </a:moveTo>
                      <a:lnTo>
                        <a:pt x="439271" y="188259"/>
                      </a:lnTo>
                      <a:lnTo>
                        <a:pt x="439271" y="0"/>
                      </a:lnTo>
                      <a:lnTo>
                        <a:pt x="8965" y="1255059"/>
                      </a:lnTo>
                      <a:lnTo>
                        <a:pt x="0" y="1416423"/>
                      </a:lnTo>
                      <a:close/>
                    </a:path>
                  </a:pathLst>
                </a:cu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1" name="Graphic 20" descr="Man outline">
                <a:extLst>
                  <a:ext uri="{FF2B5EF4-FFF2-40B4-BE49-F238E27FC236}">
                    <a16:creationId xmlns:a16="http://schemas.microsoft.com/office/drawing/2014/main" id="{83797D4E-595F-3016-DF0F-348B61461D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07489" y="4503055"/>
                <a:ext cx="914400" cy="914400"/>
              </a:xfrm>
              <a:prstGeom prst="rect">
                <a:avLst/>
              </a:prstGeom>
            </p:spPr>
          </p:pic>
        </p:grpSp>
        <p:sp>
          <p:nvSpPr>
            <p:cNvPr id="33" name="TextBox 32">
              <a:extLst>
                <a:ext uri="{FF2B5EF4-FFF2-40B4-BE49-F238E27FC236}">
                  <a16:creationId xmlns:a16="http://schemas.microsoft.com/office/drawing/2014/main" id="{1CBEA7FD-7DF8-BA7C-7209-4BDF4611532B}"/>
                </a:ext>
              </a:extLst>
            </p:cNvPr>
            <p:cNvSpPr txBox="1"/>
            <p:nvPr/>
          </p:nvSpPr>
          <p:spPr>
            <a:xfrm>
              <a:off x="9444942" y="4908433"/>
              <a:ext cx="11225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Unhoused</a:t>
              </a:r>
            </a:p>
          </p:txBody>
        </p:sp>
      </p:grpSp>
      <p:sp>
        <p:nvSpPr>
          <p:cNvPr id="34" name="TextBox 33">
            <a:extLst>
              <a:ext uri="{FF2B5EF4-FFF2-40B4-BE49-F238E27FC236}">
                <a16:creationId xmlns:a16="http://schemas.microsoft.com/office/drawing/2014/main" id="{BF1929CC-2507-404A-68D4-1DD0F87A9D24}"/>
              </a:ext>
            </a:extLst>
          </p:cNvPr>
          <p:cNvSpPr txBox="1"/>
          <p:nvPr/>
        </p:nvSpPr>
        <p:spPr>
          <a:xfrm>
            <a:off x="647771" y="6077434"/>
            <a:ext cx="5366606" cy="33855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Drawing on the examples provided in Robinson, Nicole, PhD </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hlinkClick r:id="rId11"/>
              </a:rPr>
              <a:t>"Recidivism Among Black Men Living in Racialized and Carceral Neighborhoods and the Role of Gentriﬁcation" (2022). Theses and Dissertations. 2935.</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50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r>
              <a:rPr lang="en-US" sz="3600" dirty="0"/>
              <a:t>Uncomfortable Questions</a:t>
            </a:r>
          </a:p>
        </p:txBody>
      </p:sp>
      <p:grpSp>
        <p:nvGrpSpPr>
          <p:cNvPr id="11" name="Group 10">
            <a:extLst>
              <a:ext uri="{FF2B5EF4-FFF2-40B4-BE49-F238E27FC236}">
                <a16:creationId xmlns:a16="http://schemas.microsoft.com/office/drawing/2014/main" id="{5F01D471-69DD-9D4C-F9AB-9D3EFBDBE36D}"/>
              </a:ext>
            </a:extLst>
          </p:cNvPr>
          <p:cNvGrpSpPr/>
          <p:nvPr/>
        </p:nvGrpSpPr>
        <p:grpSpPr>
          <a:xfrm>
            <a:off x="1002471" y="2949047"/>
            <a:ext cx="2238482" cy="2213516"/>
            <a:chOff x="1002471" y="2949047"/>
            <a:chExt cx="2238482" cy="2213516"/>
          </a:xfrm>
        </p:grpSpPr>
        <p:grpSp>
          <p:nvGrpSpPr>
            <p:cNvPr id="30" name="Group 29">
              <a:extLst>
                <a:ext uri="{FF2B5EF4-FFF2-40B4-BE49-F238E27FC236}">
                  <a16:creationId xmlns:a16="http://schemas.microsoft.com/office/drawing/2014/main" id="{0DA950F9-F3E4-F671-9014-0E36BE418D8F}"/>
                </a:ext>
              </a:extLst>
            </p:cNvPr>
            <p:cNvGrpSpPr/>
            <p:nvPr/>
          </p:nvGrpSpPr>
          <p:grpSpPr>
            <a:xfrm>
              <a:off x="1002471" y="3956490"/>
              <a:ext cx="2238482" cy="705186"/>
              <a:chOff x="895349" y="3163546"/>
              <a:chExt cx="2825004" cy="1433158"/>
            </a:xfrm>
          </p:grpSpPr>
          <p:sp>
            <p:nvSpPr>
              <p:cNvPr id="31" name="Freeform: Shape 30">
                <a:extLst>
                  <a:ext uri="{FF2B5EF4-FFF2-40B4-BE49-F238E27FC236}">
                    <a16:creationId xmlns:a16="http://schemas.microsoft.com/office/drawing/2014/main" id="{C8C4D1F2-48A3-00D6-F878-A0F2D9368B2C}"/>
                  </a:ext>
                </a:extLst>
              </p:cNvPr>
              <p:cNvSpPr/>
              <p:nvPr/>
            </p:nvSpPr>
            <p:spPr>
              <a:xfrm>
                <a:off x="895349" y="3163546"/>
                <a:ext cx="2825003" cy="1277471"/>
              </a:xfrm>
              <a:custGeom>
                <a:avLst/>
                <a:gdLst>
                  <a:gd name="connsiteX0" fmla="*/ 0 w 3524250"/>
                  <a:gd name="connsiteY0" fmla="*/ 1752600 h 1809750"/>
                  <a:gd name="connsiteX1" fmla="*/ 1123950 w 3524250"/>
                  <a:gd name="connsiteY1" fmla="*/ 0 h 1809750"/>
                  <a:gd name="connsiteX2" fmla="*/ 3524250 w 3524250"/>
                  <a:gd name="connsiteY2" fmla="*/ 0 h 1809750"/>
                  <a:gd name="connsiteX3" fmla="*/ 2381250 w 3524250"/>
                  <a:gd name="connsiteY3" fmla="*/ 1809750 h 1809750"/>
                  <a:gd name="connsiteX4" fmla="*/ 0 w 3524250"/>
                  <a:gd name="connsiteY4" fmla="*/ 1752600 h 1809750"/>
                  <a:gd name="connsiteX0" fmla="*/ 0 w 3524250"/>
                  <a:gd name="connsiteY0" fmla="*/ 1815353 h 1815353"/>
                  <a:gd name="connsiteX1" fmla="*/ 1123950 w 3524250"/>
                  <a:gd name="connsiteY1" fmla="*/ 0 h 1815353"/>
                  <a:gd name="connsiteX2" fmla="*/ 3524250 w 3524250"/>
                  <a:gd name="connsiteY2" fmla="*/ 0 h 1815353"/>
                  <a:gd name="connsiteX3" fmla="*/ 2381250 w 3524250"/>
                  <a:gd name="connsiteY3" fmla="*/ 1809750 h 1815353"/>
                  <a:gd name="connsiteX4" fmla="*/ 0 w 3524250"/>
                  <a:gd name="connsiteY4" fmla="*/ 1815353 h 1815353"/>
                  <a:gd name="connsiteX0" fmla="*/ 0 w 3443568"/>
                  <a:gd name="connsiteY0" fmla="*/ 1851212 h 1851212"/>
                  <a:gd name="connsiteX1" fmla="*/ 1123950 w 3443568"/>
                  <a:gd name="connsiteY1" fmla="*/ 35859 h 1851212"/>
                  <a:gd name="connsiteX2" fmla="*/ 3443568 w 3443568"/>
                  <a:gd name="connsiteY2" fmla="*/ 0 h 1851212"/>
                  <a:gd name="connsiteX3" fmla="*/ 2381250 w 3443568"/>
                  <a:gd name="connsiteY3" fmla="*/ 1845609 h 1851212"/>
                  <a:gd name="connsiteX4" fmla="*/ 0 w 3443568"/>
                  <a:gd name="connsiteY4" fmla="*/ 1851212 h 1851212"/>
                  <a:gd name="connsiteX0" fmla="*/ 0 w 3506320"/>
                  <a:gd name="connsiteY0" fmla="*/ 1815353 h 1815353"/>
                  <a:gd name="connsiteX1" fmla="*/ 1123950 w 3506320"/>
                  <a:gd name="connsiteY1" fmla="*/ 0 h 1815353"/>
                  <a:gd name="connsiteX2" fmla="*/ 3506320 w 3506320"/>
                  <a:gd name="connsiteY2" fmla="*/ 502023 h 1815353"/>
                  <a:gd name="connsiteX3" fmla="*/ 2381250 w 3506320"/>
                  <a:gd name="connsiteY3" fmla="*/ 1809750 h 1815353"/>
                  <a:gd name="connsiteX4" fmla="*/ 0 w 3506320"/>
                  <a:gd name="connsiteY4" fmla="*/ 1815353 h 1815353"/>
                  <a:gd name="connsiteX0" fmla="*/ 0 w 3506320"/>
                  <a:gd name="connsiteY0" fmla="*/ 1313330 h 1313330"/>
                  <a:gd name="connsiteX1" fmla="*/ 711573 w 3506320"/>
                  <a:gd name="connsiteY1" fmla="*/ 44824 h 1313330"/>
                  <a:gd name="connsiteX2" fmla="*/ 3506320 w 3506320"/>
                  <a:gd name="connsiteY2" fmla="*/ 0 h 1313330"/>
                  <a:gd name="connsiteX3" fmla="*/ 2381250 w 3506320"/>
                  <a:gd name="connsiteY3" fmla="*/ 1307727 h 1313330"/>
                  <a:gd name="connsiteX4" fmla="*/ 0 w 3506320"/>
                  <a:gd name="connsiteY4" fmla="*/ 1313330 h 1313330"/>
                  <a:gd name="connsiteX0" fmla="*/ 0 w 2825003"/>
                  <a:gd name="connsiteY0" fmla="*/ 1268506 h 1268506"/>
                  <a:gd name="connsiteX1" fmla="*/ 711573 w 2825003"/>
                  <a:gd name="connsiteY1" fmla="*/ 0 h 1268506"/>
                  <a:gd name="connsiteX2" fmla="*/ 2825003 w 2825003"/>
                  <a:gd name="connsiteY2" fmla="*/ 17929 h 1268506"/>
                  <a:gd name="connsiteX3" fmla="*/ 2381250 w 2825003"/>
                  <a:gd name="connsiteY3" fmla="*/ 1262903 h 1268506"/>
                  <a:gd name="connsiteX4" fmla="*/ 0 w 2825003"/>
                  <a:gd name="connsiteY4" fmla="*/ 1268506 h 1268506"/>
                  <a:gd name="connsiteX0" fmla="*/ 0 w 2825003"/>
                  <a:gd name="connsiteY0" fmla="*/ 1277471 h 1277471"/>
                  <a:gd name="connsiteX1" fmla="*/ 711573 w 2825003"/>
                  <a:gd name="connsiteY1" fmla="*/ 8965 h 1277471"/>
                  <a:gd name="connsiteX2" fmla="*/ 2825003 w 2825003"/>
                  <a:gd name="connsiteY2" fmla="*/ 0 h 1277471"/>
                  <a:gd name="connsiteX3" fmla="*/ 2381250 w 2825003"/>
                  <a:gd name="connsiteY3" fmla="*/ 1271868 h 1277471"/>
                  <a:gd name="connsiteX4" fmla="*/ 0 w 2825003"/>
                  <a:gd name="connsiteY4" fmla="*/ 1277471 h 127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003" h="1277471">
                    <a:moveTo>
                      <a:pt x="0" y="1277471"/>
                    </a:moveTo>
                    <a:lnTo>
                      <a:pt x="711573" y="8965"/>
                    </a:lnTo>
                    <a:lnTo>
                      <a:pt x="2825003" y="0"/>
                    </a:lnTo>
                    <a:lnTo>
                      <a:pt x="2381250" y="1271868"/>
                    </a:lnTo>
                    <a:lnTo>
                      <a:pt x="0" y="1277471"/>
                    </a:lnTo>
                    <a:close/>
                  </a:path>
                </a:pathLst>
              </a:cu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E25AEAF3-6E92-2295-C5AE-2FB4EBD112AC}"/>
                  </a:ext>
                </a:extLst>
              </p:cNvPr>
              <p:cNvSpPr/>
              <p:nvPr/>
            </p:nvSpPr>
            <p:spPr>
              <a:xfrm>
                <a:off x="895350" y="4435414"/>
                <a:ext cx="2385732" cy="161290"/>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0643DE7-F1A8-C6B5-FE0C-7E8E795722F6}"/>
                  </a:ext>
                </a:extLst>
              </p:cNvPr>
              <p:cNvSpPr/>
              <p:nvPr/>
            </p:nvSpPr>
            <p:spPr>
              <a:xfrm>
                <a:off x="3281082" y="3166908"/>
                <a:ext cx="439271" cy="1416423"/>
              </a:xfrm>
              <a:custGeom>
                <a:avLst/>
                <a:gdLst>
                  <a:gd name="connsiteX0" fmla="*/ 0 w 439271"/>
                  <a:gd name="connsiteY0" fmla="*/ 1416423 h 1416423"/>
                  <a:gd name="connsiteX1" fmla="*/ 439271 w 439271"/>
                  <a:gd name="connsiteY1" fmla="*/ 188259 h 1416423"/>
                  <a:gd name="connsiteX2" fmla="*/ 439271 w 439271"/>
                  <a:gd name="connsiteY2" fmla="*/ 0 h 1416423"/>
                  <a:gd name="connsiteX3" fmla="*/ 8965 w 439271"/>
                  <a:gd name="connsiteY3" fmla="*/ 1255059 h 1416423"/>
                  <a:gd name="connsiteX4" fmla="*/ 0 w 439271"/>
                  <a:gd name="connsiteY4" fmla="*/ 1416423 h 1416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1" h="1416423">
                    <a:moveTo>
                      <a:pt x="0" y="1416423"/>
                    </a:moveTo>
                    <a:lnTo>
                      <a:pt x="439271" y="188259"/>
                    </a:lnTo>
                    <a:lnTo>
                      <a:pt x="439271" y="0"/>
                    </a:lnTo>
                    <a:lnTo>
                      <a:pt x="8965" y="1255059"/>
                    </a:lnTo>
                    <a:lnTo>
                      <a:pt x="0" y="1416423"/>
                    </a:lnTo>
                    <a:close/>
                  </a:path>
                </a:pathLst>
              </a:cu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4" name="Graphic 284" descr="Renovation (House With Sparkles) with solid fill">
              <a:extLst>
                <a:ext uri="{FF2B5EF4-FFF2-40B4-BE49-F238E27FC236}">
                  <a16:creationId xmlns:a16="http://schemas.microsoft.com/office/drawing/2014/main" id="{15F433D4-11D9-8884-481B-CB4231AC029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308368" y="2949047"/>
              <a:ext cx="1626686" cy="1626686"/>
            </a:xfrm>
            <a:prstGeom prst="rect">
              <a:avLst/>
            </a:prstGeom>
          </p:spPr>
        </p:pic>
        <p:sp>
          <p:nvSpPr>
            <p:cNvPr id="35" name="TextBox 34">
              <a:extLst>
                <a:ext uri="{FF2B5EF4-FFF2-40B4-BE49-F238E27FC236}">
                  <a16:creationId xmlns:a16="http://schemas.microsoft.com/office/drawing/2014/main" id="{2CBDCF20-3491-86BF-6689-314A1B297578}"/>
                </a:ext>
              </a:extLst>
            </p:cNvPr>
            <p:cNvSpPr txBox="1"/>
            <p:nvPr/>
          </p:nvSpPr>
          <p:spPr>
            <a:xfrm>
              <a:off x="1424153" y="4793231"/>
              <a:ext cx="8558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$120k</a:t>
              </a:r>
            </a:p>
          </p:txBody>
        </p:sp>
      </p:grpSp>
      <p:grpSp>
        <p:nvGrpSpPr>
          <p:cNvPr id="12" name="Group 11">
            <a:extLst>
              <a:ext uri="{FF2B5EF4-FFF2-40B4-BE49-F238E27FC236}">
                <a16:creationId xmlns:a16="http://schemas.microsoft.com/office/drawing/2014/main" id="{6D87AFE9-F824-B298-F31E-3103347FEE10}"/>
              </a:ext>
            </a:extLst>
          </p:cNvPr>
          <p:cNvGrpSpPr/>
          <p:nvPr/>
        </p:nvGrpSpPr>
        <p:grpSpPr>
          <a:xfrm>
            <a:off x="3536229" y="2952044"/>
            <a:ext cx="2238482" cy="2210519"/>
            <a:chOff x="3536229" y="2952044"/>
            <a:chExt cx="2238482" cy="2210519"/>
          </a:xfrm>
        </p:grpSpPr>
        <p:grpSp>
          <p:nvGrpSpPr>
            <p:cNvPr id="7" name="Group 6">
              <a:extLst>
                <a:ext uri="{FF2B5EF4-FFF2-40B4-BE49-F238E27FC236}">
                  <a16:creationId xmlns:a16="http://schemas.microsoft.com/office/drawing/2014/main" id="{826F7B6A-9AC4-F6C2-E75C-2CEBD4005169}"/>
                </a:ext>
              </a:extLst>
            </p:cNvPr>
            <p:cNvGrpSpPr/>
            <p:nvPr/>
          </p:nvGrpSpPr>
          <p:grpSpPr>
            <a:xfrm>
              <a:off x="3536229" y="3959487"/>
              <a:ext cx="2238482" cy="705186"/>
              <a:chOff x="895349" y="3163546"/>
              <a:chExt cx="2825004" cy="1433158"/>
            </a:xfrm>
          </p:grpSpPr>
          <p:sp>
            <p:nvSpPr>
              <p:cNvPr id="8" name="Freeform: Shape 7">
                <a:extLst>
                  <a:ext uri="{FF2B5EF4-FFF2-40B4-BE49-F238E27FC236}">
                    <a16:creationId xmlns:a16="http://schemas.microsoft.com/office/drawing/2014/main" id="{C3894253-E31C-11C9-32ED-C3969DC55608}"/>
                  </a:ext>
                </a:extLst>
              </p:cNvPr>
              <p:cNvSpPr/>
              <p:nvPr/>
            </p:nvSpPr>
            <p:spPr>
              <a:xfrm>
                <a:off x="895349" y="3163546"/>
                <a:ext cx="2825003" cy="1277471"/>
              </a:xfrm>
              <a:custGeom>
                <a:avLst/>
                <a:gdLst>
                  <a:gd name="connsiteX0" fmla="*/ 0 w 3524250"/>
                  <a:gd name="connsiteY0" fmla="*/ 1752600 h 1809750"/>
                  <a:gd name="connsiteX1" fmla="*/ 1123950 w 3524250"/>
                  <a:gd name="connsiteY1" fmla="*/ 0 h 1809750"/>
                  <a:gd name="connsiteX2" fmla="*/ 3524250 w 3524250"/>
                  <a:gd name="connsiteY2" fmla="*/ 0 h 1809750"/>
                  <a:gd name="connsiteX3" fmla="*/ 2381250 w 3524250"/>
                  <a:gd name="connsiteY3" fmla="*/ 1809750 h 1809750"/>
                  <a:gd name="connsiteX4" fmla="*/ 0 w 3524250"/>
                  <a:gd name="connsiteY4" fmla="*/ 1752600 h 1809750"/>
                  <a:gd name="connsiteX0" fmla="*/ 0 w 3524250"/>
                  <a:gd name="connsiteY0" fmla="*/ 1815353 h 1815353"/>
                  <a:gd name="connsiteX1" fmla="*/ 1123950 w 3524250"/>
                  <a:gd name="connsiteY1" fmla="*/ 0 h 1815353"/>
                  <a:gd name="connsiteX2" fmla="*/ 3524250 w 3524250"/>
                  <a:gd name="connsiteY2" fmla="*/ 0 h 1815353"/>
                  <a:gd name="connsiteX3" fmla="*/ 2381250 w 3524250"/>
                  <a:gd name="connsiteY3" fmla="*/ 1809750 h 1815353"/>
                  <a:gd name="connsiteX4" fmla="*/ 0 w 3524250"/>
                  <a:gd name="connsiteY4" fmla="*/ 1815353 h 1815353"/>
                  <a:gd name="connsiteX0" fmla="*/ 0 w 3443568"/>
                  <a:gd name="connsiteY0" fmla="*/ 1851212 h 1851212"/>
                  <a:gd name="connsiteX1" fmla="*/ 1123950 w 3443568"/>
                  <a:gd name="connsiteY1" fmla="*/ 35859 h 1851212"/>
                  <a:gd name="connsiteX2" fmla="*/ 3443568 w 3443568"/>
                  <a:gd name="connsiteY2" fmla="*/ 0 h 1851212"/>
                  <a:gd name="connsiteX3" fmla="*/ 2381250 w 3443568"/>
                  <a:gd name="connsiteY3" fmla="*/ 1845609 h 1851212"/>
                  <a:gd name="connsiteX4" fmla="*/ 0 w 3443568"/>
                  <a:gd name="connsiteY4" fmla="*/ 1851212 h 1851212"/>
                  <a:gd name="connsiteX0" fmla="*/ 0 w 3506320"/>
                  <a:gd name="connsiteY0" fmla="*/ 1815353 h 1815353"/>
                  <a:gd name="connsiteX1" fmla="*/ 1123950 w 3506320"/>
                  <a:gd name="connsiteY1" fmla="*/ 0 h 1815353"/>
                  <a:gd name="connsiteX2" fmla="*/ 3506320 w 3506320"/>
                  <a:gd name="connsiteY2" fmla="*/ 502023 h 1815353"/>
                  <a:gd name="connsiteX3" fmla="*/ 2381250 w 3506320"/>
                  <a:gd name="connsiteY3" fmla="*/ 1809750 h 1815353"/>
                  <a:gd name="connsiteX4" fmla="*/ 0 w 3506320"/>
                  <a:gd name="connsiteY4" fmla="*/ 1815353 h 1815353"/>
                  <a:gd name="connsiteX0" fmla="*/ 0 w 3506320"/>
                  <a:gd name="connsiteY0" fmla="*/ 1313330 h 1313330"/>
                  <a:gd name="connsiteX1" fmla="*/ 711573 w 3506320"/>
                  <a:gd name="connsiteY1" fmla="*/ 44824 h 1313330"/>
                  <a:gd name="connsiteX2" fmla="*/ 3506320 w 3506320"/>
                  <a:gd name="connsiteY2" fmla="*/ 0 h 1313330"/>
                  <a:gd name="connsiteX3" fmla="*/ 2381250 w 3506320"/>
                  <a:gd name="connsiteY3" fmla="*/ 1307727 h 1313330"/>
                  <a:gd name="connsiteX4" fmla="*/ 0 w 3506320"/>
                  <a:gd name="connsiteY4" fmla="*/ 1313330 h 1313330"/>
                  <a:gd name="connsiteX0" fmla="*/ 0 w 2825003"/>
                  <a:gd name="connsiteY0" fmla="*/ 1268506 h 1268506"/>
                  <a:gd name="connsiteX1" fmla="*/ 711573 w 2825003"/>
                  <a:gd name="connsiteY1" fmla="*/ 0 h 1268506"/>
                  <a:gd name="connsiteX2" fmla="*/ 2825003 w 2825003"/>
                  <a:gd name="connsiteY2" fmla="*/ 17929 h 1268506"/>
                  <a:gd name="connsiteX3" fmla="*/ 2381250 w 2825003"/>
                  <a:gd name="connsiteY3" fmla="*/ 1262903 h 1268506"/>
                  <a:gd name="connsiteX4" fmla="*/ 0 w 2825003"/>
                  <a:gd name="connsiteY4" fmla="*/ 1268506 h 1268506"/>
                  <a:gd name="connsiteX0" fmla="*/ 0 w 2825003"/>
                  <a:gd name="connsiteY0" fmla="*/ 1277471 h 1277471"/>
                  <a:gd name="connsiteX1" fmla="*/ 711573 w 2825003"/>
                  <a:gd name="connsiteY1" fmla="*/ 8965 h 1277471"/>
                  <a:gd name="connsiteX2" fmla="*/ 2825003 w 2825003"/>
                  <a:gd name="connsiteY2" fmla="*/ 0 h 1277471"/>
                  <a:gd name="connsiteX3" fmla="*/ 2381250 w 2825003"/>
                  <a:gd name="connsiteY3" fmla="*/ 1271868 h 1277471"/>
                  <a:gd name="connsiteX4" fmla="*/ 0 w 2825003"/>
                  <a:gd name="connsiteY4" fmla="*/ 1277471 h 127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003" h="1277471">
                    <a:moveTo>
                      <a:pt x="0" y="1277471"/>
                    </a:moveTo>
                    <a:lnTo>
                      <a:pt x="711573" y="8965"/>
                    </a:lnTo>
                    <a:lnTo>
                      <a:pt x="2825003" y="0"/>
                    </a:lnTo>
                    <a:lnTo>
                      <a:pt x="2381250" y="1271868"/>
                    </a:lnTo>
                    <a:lnTo>
                      <a:pt x="0" y="1277471"/>
                    </a:lnTo>
                    <a:close/>
                  </a:path>
                </a:pathLst>
              </a:cu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804F626-2412-C322-8A4E-90E0190453E5}"/>
                  </a:ext>
                </a:extLst>
              </p:cNvPr>
              <p:cNvSpPr/>
              <p:nvPr/>
            </p:nvSpPr>
            <p:spPr>
              <a:xfrm>
                <a:off x="895350" y="4435414"/>
                <a:ext cx="2385732" cy="161290"/>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BB42CC7-4F59-3EA5-F8C0-94324DC7ADA8}"/>
                  </a:ext>
                </a:extLst>
              </p:cNvPr>
              <p:cNvSpPr/>
              <p:nvPr/>
            </p:nvSpPr>
            <p:spPr>
              <a:xfrm>
                <a:off x="3281082" y="3166908"/>
                <a:ext cx="439271" cy="1416423"/>
              </a:xfrm>
              <a:custGeom>
                <a:avLst/>
                <a:gdLst>
                  <a:gd name="connsiteX0" fmla="*/ 0 w 439271"/>
                  <a:gd name="connsiteY0" fmla="*/ 1416423 h 1416423"/>
                  <a:gd name="connsiteX1" fmla="*/ 439271 w 439271"/>
                  <a:gd name="connsiteY1" fmla="*/ 188259 h 1416423"/>
                  <a:gd name="connsiteX2" fmla="*/ 439271 w 439271"/>
                  <a:gd name="connsiteY2" fmla="*/ 0 h 1416423"/>
                  <a:gd name="connsiteX3" fmla="*/ 8965 w 439271"/>
                  <a:gd name="connsiteY3" fmla="*/ 1255059 h 1416423"/>
                  <a:gd name="connsiteX4" fmla="*/ 0 w 439271"/>
                  <a:gd name="connsiteY4" fmla="*/ 1416423 h 1416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1" h="1416423">
                    <a:moveTo>
                      <a:pt x="0" y="1416423"/>
                    </a:moveTo>
                    <a:lnTo>
                      <a:pt x="439271" y="188259"/>
                    </a:lnTo>
                    <a:lnTo>
                      <a:pt x="439271" y="0"/>
                    </a:lnTo>
                    <a:lnTo>
                      <a:pt x="8965" y="1255059"/>
                    </a:lnTo>
                    <a:lnTo>
                      <a:pt x="0" y="1416423"/>
                    </a:lnTo>
                    <a:close/>
                  </a:path>
                </a:pathLst>
              </a:cu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Graphic 284" descr="Home with solid fill">
              <a:extLst>
                <a:ext uri="{FF2B5EF4-FFF2-40B4-BE49-F238E27FC236}">
                  <a16:creationId xmlns:a16="http://schemas.microsoft.com/office/drawing/2014/main" id="{4F490E17-2939-0FA9-648B-4BFFF1F62A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42126" y="2952044"/>
              <a:ext cx="1626686" cy="1626686"/>
            </a:xfrm>
            <a:prstGeom prst="rect">
              <a:avLst/>
            </a:prstGeom>
          </p:spPr>
        </p:pic>
        <p:sp>
          <p:nvSpPr>
            <p:cNvPr id="36" name="TextBox 35">
              <a:extLst>
                <a:ext uri="{FF2B5EF4-FFF2-40B4-BE49-F238E27FC236}">
                  <a16:creationId xmlns:a16="http://schemas.microsoft.com/office/drawing/2014/main" id="{22B9676F-D688-6834-B5F1-FB49B15B3235}"/>
                </a:ext>
              </a:extLst>
            </p:cNvPr>
            <p:cNvSpPr txBox="1"/>
            <p:nvPr/>
          </p:nvSpPr>
          <p:spPr>
            <a:xfrm>
              <a:off x="4142582" y="4793231"/>
              <a:ext cx="8558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$120k</a:t>
              </a:r>
            </a:p>
          </p:txBody>
        </p:sp>
      </p:grpSp>
      <p:grpSp>
        <p:nvGrpSpPr>
          <p:cNvPr id="13" name="Group 12">
            <a:extLst>
              <a:ext uri="{FF2B5EF4-FFF2-40B4-BE49-F238E27FC236}">
                <a16:creationId xmlns:a16="http://schemas.microsoft.com/office/drawing/2014/main" id="{862BC86E-1A9C-FD93-2D7C-B208AE014C48}"/>
              </a:ext>
            </a:extLst>
          </p:cNvPr>
          <p:cNvGrpSpPr/>
          <p:nvPr/>
        </p:nvGrpSpPr>
        <p:grpSpPr>
          <a:xfrm>
            <a:off x="6096000" y="2955259"/>
            <a:ext cx="2238482" cy="2207304"/>
            <a:chOff x="6096000" y="2955259"/>
            <a:chExt cx="2238482" cy="2207304"/>
          </a:xfrm>
        </p:grpSpPr>
        <p:grpSp>
          <p:nvGrpSpPr>
            <p:cNvPr id="3" name="Group 2">
              <a:extLst>
                <a:ext uri="{FF2B5EF4-FFF2-40B4-BE49-F238E27FC236}">
                  <a16:creationId xmlns:a16="http://schemas.microsoft.com/office/drawing/2014/main" id="{18C7301D-AAF6-5318-BA4D-3598AE202E5D}"/>
                </a:ext>
              </a:extLst>
            </p:cNvPr>
            <p:cNvGrpSpPr/>
            <p:nvPr/>
          </p:nvGrpSpPr>
          <p:grpSpPr>
            <a:xfrm>
              <a:off x="6096000" y="3956122"/>
              <a:ext cx="2238482" cy="705186"/>
              <a:chOff x="895349" y="3163546"/>
              <a:chExt cx="2825004" cy="1433158"/>
            </a:xfrm>
          </p:grpSpPr>
          <p:sp>
            <p:nvSpPr>
              <p:cNvPr id="4" name="Freeform: Shape 3">
                <a:extLst>
                  <a:ext uri="{FF2B5EF4-FFF2-40B4-BE49-F238E27FC236}">
                    <a16:creationId xmlns:a16="http://schemas.microsoft.com/office/drawing/2014/main" id="{BF2FF343-D8EE-3FE1-2908-695F580BAA45}"/>
                  </a:ext>
                </a:extLst>
              </p:cNvPr>
              <p:cNvSpPr/>
              <p:nvPr/>
            </p:nvSpPr>
            <p:spPr>
              <a:xfrm>
                <a:off x="895349" y="3163546"/>
                <a:ext cx="2825003" cy="1277471"/>
              </a:xfrm>
              <a:custGeom>
                <a:avLst/>
                <a:gdLst>
                  <a:gd name="connsiteX0" fmla="*/ 0 w 3524250"/>
                  <a:gd name="connsiteY0" fmla="*/ 1752600 h 1809750"/>
                  <a:gd name="connsiteX1" fmla="*/ 1123950 w 3524250"/>
                  <a:gd name="connsiteY1" fmla="*/ 0 h 1809750"/>
                  <a:gd name="connsiteX2" fmla="*/ 3524250 w 3524250"/>
                  <a:gd name="connsiteY2" fmla="*/ 0 h 1809750"/>
                  <a:gd name="connsiteX3" fmla="*/ 2381250 w 3524250"/>
                  <a:gd name="connsiteY3" fmla="*/ 1809750 h 1809750"/>
                  <a:gd name="connsiteX4" fmla="*/ 0 w 3524250"/>
                  <a:gd name="connsiteY4" fmla="*/ 1752600 h 1809750"/>
                  <a:gd name="connsiteX0" fmla="*/ 0 w 3524250"/>
                  <a:gd name="connsiteY0" fmla="*/ 1815353 h 1815353"/>
                  <a:gd name="connsiteX1" fmla="*/ 1123950 w 3524250"/>
                  <a:gd name="connsiteY1" fmla="*/ 0 h 1815353"/>
                  <a:gd name="connsiteX2" fmla="*/ 3524250 w 3524250"/>
                  <a:gd name="connsiteY2" fmla="*/ 0 h 1815353"/>
                  <a:gd name="connsiteX3" fmla="*/ 2381250 w 3524250"/>
                  <a:gd name="connsiteY3" fmla="*/ 1809750 h 1815353"/>
                  <a:gd name="connsiteX4" fmla="*/ 0 w 3524250"/>
                  <a:gd name="connsiteY4" fmla="*/ 1815353 h 1815353"/>
                  <a:gd name="connsiteX0" fmla="*/ 0 w 3443568"/>
                  <a:gd name="connsiteY0" fmla="*/ 1851212 h 1851212"/>
                  <a:gd name="connsiteX1" fmla="*/ 1123950 w 3443568"/>
                  <a:gd name="connsiteY1" fmla="*/ 35859 h 1851212"/>
                  <a:gd name="connsiteX2" fmla="*/ 3443568 w 3443568"/>
                  <a:gd name="connsiteY2" fmla="*/ 0 h 1851212"/>
                  <a:gd name="connsiteX3" fmla="*/ 2381250 w 3443568"/>
                  <a:gd name="connsiteY3" fmla="*/ 1845609 h 1851212"/>
                  <a:gd name="connsiteX4" fmla="*/ 0 w 3443568"/>
                  <a:gd name="connsiteY4" fmla="*/ 1851212 h 1851212"/>
                  <a:gd name="connsiteX0" fmla="*/ 0 w 3506320"/>
                  <a:gd name="connsiteY0" fmla="*/ 1815353 h 1815353"/>
                  <a:gd name="connsiteX1" fmla="*/ 1123950 w 3506320"/>
                  <a:gd name="connsiteY1" fmla="*/ 0 h 1815353"/>
                  <a:gd name="connsiteX2" fmla="*/ 3506320 w 3506320"/>
                  <a:gd name="connsiteY2" fmla="*/ 502023 h 1815353"/>
                  <a:gd name="connsiteX3" fmla="*/ 2381250 w 3506320"/>
                  <a:gd name="connsiteY3" fmla="*/ 1809750 h 1815353"/>
                  <a:gd name="connsiteX4" fmla="*/ 0 w 3506320"/>
                  <a:gd name="connsiteY4" fmla="*/ 1815353 h 1815353"/>
                  <a:gd name="connsiteX0" fmla="*/ 0 w 3506320"/>
                  <a:gd name="connsiteY0" fmla="*/ 1313330 h 1313330"/>
                  <a:gd name="connsiteX1" fmla="*/ 711573 w 3506320"/>
                  <a:gd name="connsiteY1" fmla="*/ 44824 h 1313330"/>
                  <a:gd name="connsiteX2" fmla="*/ 3506320 w 3506320"/>
                  <a:gd name="connsiteY2" fmla="*/ 0 h 1313330"/>
                  <a:gd name="connsiteX3" fmla="*/ 2381250 w 3506320"/>
                  <a:gd name="connsiteY3" fmla="*/ 1307727 h 1313330"/>
                  <a:gd name="connsiteX4" fmla="*/ 0 w 3506320"/>
                  <a:gd name="connsiteY4" fmla="*/ 1313330 h 1313330"/>
                  <a:gd name="connsiteX0" fmla="*/ 0 w 2825003"/>
                  <a:gd name="connsiteY0" fmla="*/ 1268506 h 1268506"/>
                  <a:gd name="connsiteX1" fmla="*/ 711573 w 2825003"/>
                  <a:gd name="connsiteY1" fmla="*/ 0 h 1268506"/>
                  <a:gd name="connsiteX2" fmla="*/ 2825003 w 2825003"/>
                  <a:gd name="connsiteY2" fmla="*/ 17929 h 1268506"/>
                  <a:gd name="connsiteX3" fmla="*/ 2381250 w 2825003"/>
                  <a:gd name="connsiteY3" fmla="*/ 1262903 h 1268506"/>
                  <a:gd name="connsiteX4" fmla="*/ 0 w 2825003"/>
                  <a:gd name="connsiteY4" fmla="*/ 1268506 h 1268506"/>
                  <a:gd name="connsiteX0" fmla="*/ 0 w 2825003"/>
                  <a:gd name="connsiteY0" fmla="*/ 1277471 h 1277471"/>
                  <a:gd name="connsiteX1" fmla="*/ 711573 w 2825003"/>
                  <a:gd name="connsiteY1" fmla="*/ 8965 h 1277471"/>
                  <a:gd name="connsiteX2" fmla="*/ 2825003 w 2825003"/>
                  <a:gd name="connsiteY2" fmla="*/ 0 h 1277471"/>
                  <a:gd name="connsiteX3" fmla="*/ 2381250 w 2825003"/>
                  <a:gd name="connsiteY3" fmla="*/ 1271868 h 1277471"/>
                  <a:gd name="connsiteX4" fmla="*/ 0 w 2825003"/>
                  <a:gd name="connsiteY4" fmla="*/ 1277471 h 127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003" h="1277471">
                    <a:moveTo>
                      <a:pt x="0" y="1277471"/>
                    </a:moveTo>
                    <a:lnTo>
                      <a:pt x="711573" y="8965"/>
                    </a:lnTo>
                    <a:lnTo>
                      <a:pt x="2825003" y="0"/>
                    </a:lnTo>
                    <a:lnTo>
                      <a:pt x="2381250" y="1271868"/>
                    </a:lnTo>
                    <a:lnTo>
                      <a:pt x="0" y="1277471"/>
                    </a:lnTo>
                    <a:close/>
                  </a:path>
                </a:pathLst>
              </a:cu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DA10983-7EAD-161D-265E-1D2EB2198F42}"/>
                  </a:ext>
                </a:extLst>
              </p:cNvPr>
              <p:cNvSpPr/>
              <p:nvPr/>
            </p:nvSpPr>
            <p:spPr>
              <a:xfrm>
                <a:off x="895350" y="4435414"/>
                <a:ext cx="2385732" cy="161290"/>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F0410FAB-A31F-8A64-1402-3B746B3F9A16}"/>
                  </a:ext>
                </a:extLst>
              </p:cNvPr>
              <p:cNvSpPr/>
              <p:nvPr/>
            </p:nvSpPr>
            <p:spPr>
              <a:xfrm>
                <a:off x="3281082" y="3166908"/>
                <a:ext cx="439271" cy="1416423"/>
              </a:xfrm>
              <a:custGeom>
                <a:avLst/>
                <a:gdLst>
                  <a:gd name="connsiteX0" fmla="*/ 0 w 439271"/>
                  <a:gd name="connsiteY0" fmla="*/ 1416423 h 1416423"/>
                  <a:gd name="connsiteX1" fmla="*/ 439271 w 439271"/>
                  <a:gd name="connsiteY1" fmla="*/ 188259 h 1416423"/>
                  <a:gd name="connsiteX2" fmla="*/ 439271 w 439271"/>
                  <a:gd name="connsiteY2" fmla="*/ 0 h 1416423"/>
                  <a:gd name="connsiteX3" fmla="*/ 8965 w 439271"/>
                  <a:gd name="connsiteY3" fmla="*/ 1255059 h 1416423"/>
                  <a:gd name="connsiteX4" fmla="*/ 0 w 439271"/>
                  <a:gd name="connsiteY4" fmla="*/ 1416423 h 1416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1" h="1416423">
                    <a:moveTo>
                      <a:pt x="0" y="1416423"/>
                    </a:moveTo>
                    <a:lnTo>
                      <a:pt x="439271" y="188259"/>
                    </a:lnTo>
                    <a:lnTo>
                      <a:pt x="439271" y="0"/>
                    </a:lnTo>
                    <a:lnTo>
                      <a:pt x="8965" y="1255059"/>
                    </a:lnTo>
                    <a:lnTo>
                      <a:pt x="0" y="1416423"/>
                    </a:lnTo>
                    <a:close/>
                  </a:path>
                </a:pathLst>
              </a:cu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6" name="Graphic 284" descr="Home with solid fill">
              <a:extLst>
                <a:ext uri="{FF2B5EF4-FFF2-40B4-BE49-F238E27FC236}">
                  <a16:creationId xmlns:a16="http://schemas.microsoft.com/office/drawing/2014/main" id="{BBE09474-8827-3C14-50D1-2530C4C9C96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58004" y="2955259"/>
              <a:ext cx="1626686" cy="1626686"/>
            </a:xfrm>
            <a:prstGeom prst="rect">
              <a:avLst/>
            </a:prstGeom>
          </p:spPr>
        </p:pic>
        <p:sp>
          <p:nvSpPr>
            <p:cNvPr id="37" name="TextBox 36">
              <a:extLst>
                <a:ext uri="{FF2B5EF4-FFF2-40B4-BE49-F238E27FC236}">
                  <a16:creationId xmlns:a16="http://schemas.microsoft.com/office/drawing/2014/main" id="{F7BFBD65-C4C8-635E-45B2-9A503837D776}"/>
                </a:ext>
              </a:extLst>
            </p:cNvPr>
            <p:cNvSpPr txBox="1"/>
            <p:nvPr/>
          </p:nvSpPr>
          <p:spPr>
            <a:xfrm>
              <a:off x="6838315" y="4793231"/>
              <a:ext cx="8558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Renter</a:t>
              </a:r>
            </a:p>
          </p:txBody>
        </p:sp>
      </p:grpSp>
      <p:grpSp>
        <p:nvGrpSpPr>
          <p:cNvPr id="14" name="Group 13">
            <a:extLst>
              <a:ext uri="{FF2B5EF4-FFF2-40B4-BE49-F238E27FC236}">
                <a16:creationId xmlns:a16="http://schemas.microsoft.com/office/drawing/2014/main" id="{0218378D-1E98-297E-D57C-865FFE3E3A33}"/>
              </a:ext>
            </a:extLst>
          </p:cNvPr>
          <p:cNvGrpSpPr/>
          <p:nvPr/>
        </p:nvGrpSpPr>
        <p:grpSpPr>
          <a:xfrm>
            <a:off x="8677015" y="3298242"/>
            <a:ext cx="2238482" cy="1825370"/>
            <a:chOff x="8677015" y="3298242"/>
            <a:chExt cx="2238482" cy="1825370"/>
          </a:xfrm>
        </p:grpSpPr>
        <p:grpSp>
          <p:nvGrpSpPr>
            <p:cNvPr id="29" name="Group 28">
              <a:extLst>
                <a:ext uri="{FF2B5EF4-FFF2-40B4-BE49-F238E27FC236}">
                  <a16:creationId xmlns:a16="http://schemas.microsoft.com/office/drawing/2014/main" id="{752D3F39-4E7C-65B7-529C-B3917D784B2C}"/>
                </a:ext>
              </a:extLst>
            </p:cNvPr>
            <p:cNvGrpSpPr/>
            <p:nvPr/>
          </p:nvGrpSpPr>
          <p:grpSpPr>
            <a:xfrm>
              <a:off x="8677015" y="3298242"/>
              <a:ext cx="2238482" cy="1356486"/>
              <a:chOff x="3909051" y="4503055"/>
              <a:chExt cx="2238482" cy="1356486"/>
            </a:xfrm>
          </p:grpSpPr>
          <p:grpSp>
            <p:nvGrpSpPr>
              <p:cNvPr id="17" name="Group 16">
                <a:extLst>
                  <a:ext uri="{FF2B5EF4-FFF2-40B4-BE49-F238E27FC236}">
                    <a16:creationId xmlns:a16="http://schemas.microsoft.com/office/drawing/2014/main" id="{EA0FE29A-13B5-9DA9-BE9D-C9A5667002DC}"/>
                  </a:ext>
                </a:extLst>
              </p:cNvPr>
              <p:cNvGrpSpPr/>
              <p:nvPr/>
            </p:nvGrpSpPr>
            <p:grpSpPr>
              <a:xfrm>
                <a:off x="3909051" y="5154355"/>
                <a:ext cx="2238482" cy="705186"/>
                <a:chOff x="895349" y="3163546"/>
                <a:chExt cx="2825004" cy="1433158"/>
              </a:xfrm>
            </p:grpSpPr>
            <p:sp>
              <p:nvSpPr>
                <p:cNvPr id="18" name="Freeform: Shape 17">
                  <a:extLst>
                    <a:ext uri="{FF2B5EF4-FFF2-40B4-BE49-F238E27FC236}">
                      <a16:creationId xmlns:a16="http://schemas.microsoft.com/office/drawing/2014/main" id="{611CF4F1-86E5-B4B5-0311-75780D02AE9C}"/>
                    </a:ext>
                  </a:extLst>
                </p:cNvPr>
                <p:cNvSpPr/>
                <p:nvPr/>
              </p:nvSpPr>
              <p:spPr>
                <a:xfrm>
                  <a:off x="895349" y="3163546"/>
                  <a:ext cx="2825003" cy="1277471"/>
                </a:xfrm>
                <a:custGeom>
                  <a:avLst/>
                  <a:gdLst>
                    <a:gd name="connsiteX0" fmla="*/ 0 w 3524250"/>
                    <a:gd name="connsiteY0" fmla="*/ 1752600 h 1809750"/>
                    <a:gd name="connsiteX1" fmla="*/ 1123950 w 3524250"/>
                    <a:gd name="connsiteY1" fmla="*/ 0 h 1809750"/>
                    <a:gd name="connsiteX2" fmla="*/ 3524250 w 3524250"/>
                    <a:gd name="connsiteY2" fmla="*/ 0 h 1809750"/>
                    <a:gd name="connsiteX3" fmla="*/ 2381250 w 3524250"/>
                    <a:gd name="connsiteY3" fmla="*/ 1809750 h 1809750"/>
                    <a:gd name="connsiteX4" fmla="*/ 0 w 3524250"/>
                    <a:gd name="connsiteY4" fmla="*/ 1752600 h 1809750"/>
                    <a:gd name="connsiteX0" fmla="*/ 0 w 3524250"/>
                    <a:gd name="connsiteY0" fmla="*/ 1815353 h 1815353"/>
                    <a:gd name="connsiteX1" fmla="*/ 1123950 w 3524250"/>
                    <a:gd name="connsiteY1" fmla="*/ 0 h 1815353"/>
                    <a:gd name="connsiteX2" fmla="*/ 3524250 w 3524250"/>
                    <a:gd name="connsiteY2" fmla="*/ 0 h 1815353"/>
                    <a:gd name="connsiteX3" fmla="*/ 2381250 w 3524250"/>
                    <a:gd name="connsiteY3" fmla="*/ 1809750 h 1815353"/>
                    <a:gd name="connsiteX4" fmla="*/ 0 w 3524250"/>
                    <a:gd name="connsiteY4" fmla="*/ 1815353 h 1815353"/>
                    <a:gd name="connsiteX0" fmla="*/ 0 w 3443568"/>
                    <a:gd name="connsiteY0" fmla="*/ 1851212 h 1851212"/>
                    <a:gd name="connsiteX1" fmla="*/ 1123950 w 3443568"/>
                    <a:gd name="connsiteY1" fmla="*/ 35859 h 1851212"/>
                    <a:gd name="connsiteX2" fmla="*/ 3443568 w 3443568"/>
                    <a:gd name="connsiteY2" fmla="*/ 0 h 1851212"/>
                    <a:gd name="connsiteX3" fmla="*/ 2381250 w 3443568"/>
                    <a:gd name="connsiteY3" fmla="*/ 1845609 h 1851212"/>
                    <a:gd name="connsiteX4" fmla="*/ 0 w 3443568"/>
                    <a:gd name="connsiteY4" fmla="*/ 1851212 h 1851212"/>
                    <a:gd name="connsiteX0" fmla="*/ 0 w 3506320"/>
                    <a:gd name="connsiteY0" fmla="*/ 1815353 h 1815353"/>
                    <a:gd name="connsiteX1" fmla="*/ 1123950 w 3506320"/>
                    <a:gd name="connsiteY1" fmla="*/ 0 h 1815353"/>
                    <a:gd name="connsiteX2" fmla="*/ 3506320 w 3506320"/>
                    <a:gd name="connsiteY2" fmla="*/ 502023 h 1815353"/>
                    <a:gd name="connsiteX3" fmla="*/ 2381250 w 3506320"/>
                    <a:gd name="connsiteY3" fmla="*/ 1809750 h 1815353"/>
                    <a:gd name="connsiteX4" fmla="*/ 0 w 3506320"/>
                    <a:gd name="connsiteY4" fmla="*/ 1815353 h 1815353"/>
                    <a:gd name="connsiteX0" fmla="*/ 0 w 3506320"/>
                    <a:gd name="connsiteY0" fmla="*/ 1313330 h 1313330"/>
                    <a:gd name="connsiteX1" fmla="*/ 711573 w 3506320"/>
                    <a:gd name="connsiteY1" fmla="*/ 44824 h 1313330"/>
                    <a:gd name="connsiteX2" fmla="*/ 3506320 w 3506320"/>
                    <a:gd name="connsiteY2" fmla="*/ 0 h 1313330"/>
                    <a:gd name="connsiteX3" fmla="*/ 2381250 w 3506320"/>
                    <a:gd name="connsiteY3" fmla="*/ 1307727 h 1313330"/>
                    <a:gd name="connsiteX4" fmla="*/ 0 w 3506320"/>
                    <a:gd name="connsiteY4" fmla="*/ 1313330 h 1313330"/>
                    <a:gd name="connsiteX0" fmla="*/ 0 w 2825003"/>
                    <a:gd name="connsiteY0" fmla="*/ 1268506 h 1268506"/>
                    <a:gd name="connsiteX1" fmla="*/ 711573 w 2825003"/>
                    <a:gd name="connsiteY1" fmla="*/ 0 h 1268506"/>
                    <a:gd name="connsiteX2" fmla="*/ 2825003 w 2825003"/>
                    <a:gd name="connsiteY2" fmla="*/ 17929 h 1268506"/>
                    <a:gd name="connsiteX3" fmla="*/ 2381250 w 2825003"/>
                    <a:gd name="connsiteY3" fmla="*/ 1262903 h 1268506"/>
                    <a:gd name="connsiteX4" fmla="*/ 0 w 2825003"/>
                    <a:gd name="connsiteY4" fmla="*/ 1268506 h 1268506"/>
                    <a:gd name="connsiteX0" fmla="*/ 0 w 2825003"/>
                    <a:gd name="connsiteY0" fmla="*/ 1277471 h 1277471"/>
                    <a:gd name="connsiteX1" fmla="*/ 711573 w 2825003"/>
                    <a:gd name="connsiteY1" fmla="*/ 8965 h 1277471"/>
                    <a:gd name="connsiteX2" fmla="*/ 2825003 w 2825003"/>
                    <a:gd name="connsiteY2" fmla="*/ 0 h 1277471"/>
                    <a:gd name="connsiteX3" fmla="*/ 2381250 w 2825003"/>
                    <a:gd name="connsiteY3" fmla="*/ 1271868 h 1277471"/>
                    <a:gd name="connsiteX4" fmla="*/ 0 w 2825003"/>
                    <a:gd name="connsiteY4" fmla="*/ 1277471 h 127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003" h="1277471">
                      <a:moveTo>
                        <a:pt x="0" y="1277471"/>
                      </a:moveTo>
                      <a:lnTo>
                        <a:pt x="711573" y="8965"/>
                      </a:lnTo>
                      <a:lnTo>
                        <a:pt x="2825003" y="0"/>
                      </a:lnTo>
                      <a:lnTo>
                        <a:pt x="2381250" y="1271868"/>
                      </a:lnTo>
                      <a:lnTo>
                        <a:pt x="0" y="1277471"/>
                      </a:lnTo>
                      <a:close/>
                    </a:path>
                  </a:pathLst>
                </a:cu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142B8E8-8B9A-40D9-B043-FBD5D7FC9A7D}"/>
                    </a:ext>
                  </a:extLst>
                </p:cNvPr>
                <p:cNvSpPr/>
                <p:nvPr/>
              </p:nvSpPr>
              <p:spPr>
                <a:xfrm>
                  <a:off x="895350" y="4435414"/>
                  <a:ext cx="2385732" cy="161290"/>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D1DCF5C7-62D6-8C2C-E4B9-7B37639BD23F}"/>
                    </a:ext>
                  </a:extLst>
                </p:cNvPr>
                <p:cNvSpPr/>
                <p:nvPr/>
              </p:nvSpPr>
              <p:spPr>
                <a:xfrm>
                  <a:off x="3281082" y="3166908"/>
                  <a:ext cx="439271" cy="1416423"/>
                </a:xfrm>
                <a:custGeom>
                  <a:avLst/>
                  <a:gdLst>
                    <a:gd name="connsiteX0" fmla="*/ 0 w 439271"/>
                    <a:gd name="connsiteY0" fmla="*/ 1416423 h 1416423"/>
                    <a:gd name="connsiteX1" fmla="*/ 439271 w 439271"/>
                    <a:gd name="connsiteY1" fmla="*/ 188259 h 1416423"/>
                    <a:gd name="connsiteX2" fmla="*/ 439271 w 439271"/>
                    <a:gd name="connsiteY2" fmla="*/ 0 h 1416423"/>
                    <a:gd name="connsiteX3" fmla="*/ 8965 w 439271"/>
                    <a:gd name="connsiteY3" fmla="*/ 1255059 h 1416423"/>
                    <a:gd name="connsiteX4" fmla="*/ 0 w 439271"/>
                    <a:gd name="connsiteY4" fmla="*/ 1416423 h 1416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1" h="1416423">
                      <a:moveTo>
                        <a:pt x="0" y="1416423"/>
                      </a:moveTo>
                      <a:lnTo>
                        <a:pt x="439271" y="188259"/>
                      </a:lnTo>
                      <a:lnTo>
                        <a:pt x="439271" y="0"/>
                      </a:lnTo>
                      <a:lnTo>
                        <a:pt x="8965" y="1255059"/>
                      </a:lnTo>
                      <a:lnTo>
                        <a:pt x="0" y="1416423"/>
                      </a:lnTo>
                      <a:close/>
                    </a:path>
                  </a:pathLst>
                </a:cu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1" name="Graphic 20" descr="Man outline">
                <a:extLst>
                  <a:ext uri="{FF2B5EF4-FFF2-40B4-BE49-F238E27FC236}">
                    <a16:creationId xmlns:a16="http://schemas.microsoft.com/office/drawing/2014/main" id="{83797D4E-595F-3016-DF0F-348B61461D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07489" y="4503055"/>
                <a:ext cx="914400" cy="914400"/>
              </a:xfrm>
              <a:prstGeom prst="rect">
                <a:avLst/>
              </a:prstGeom>
            </p:spPr>
          </p:pic>
        </p:grpSp>
        <p:sp>
          <p:nvSpPr>
            <p:cNvPr id="38" name="TextBox 37">
              <a:extLst>
                <a:ext uri="{FF2B5EF4-FFF2-40B4-BE49-F238E27FC236}">
                  <a16:creationId xmlns:a16="http://schemas.microsoft.com/office/drawing/2014/main" id="{9DDB6D22-F9BC-DF00-7B53-9B96F7CBF3A2}"/>
                </a:ext>
              </a:extLst>
            </p:cNvPr>
            <p:cNvSpPr txBox="1"/>
            <p:nvPr/>
          </p:nvSpPr>
          <p:spPr>
            <a:xfrm>
              <a:off x="9267292" y="4754280"/>
              <a:ext cx="11225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Unhoused</a:t>
              </a:r>
            </a:p>
          </p:txBody>
        </p:sp>
      </p:grpSp>
    </p:spTree>
    <p:extLst>
      <p:ext uri="{BB962C8B-B14F-4D97-AF65-F5344CB8AC3E}">
        <p14:creationId xmlns:p14="http://schemas.microsoft.com/office/powerpoint/2010/main" val="359129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r>
              <a:rPr lang="en-US" sz="3600" dirty="0"/>
              <a:t>Uncomfortable Questions</a:t>
            </a:r>
          </a:p>
        </p:txBody>
      </p:sp>
      <p:sp>
        <p:nvSpPr>
          <p:cNvPr id="11" name="Content Placeholder 2">
            <a:extLst>
              <a:ext uri="{FF2B5EF4-FFF2-40B4-BE49-F238E27FC236}">
                <a16:creationId xmlns:a16="http://schemas.microsoft.com/office/drawing/2014/main" id="{64CC04D5-940D-4F53-FA53-AEE12857B40F}"/>
              </a:ext>
            </a:extLst>
          </p:cNvPr>
          <p:cNvSpPr>
            <a:spLocks noGrp="1"/>
          </p:cNvSpPr>
          <p:nvPr>
            <p:ph idx="1"/>
          </p:nvPr>
        </p:nvSpPr>
        <p:spPr>
          <a:xfrm>
            <a:off x="1474807" y="2531681"/>
            <a:ext cx="9602768" cy="2017170"/>
          </a:xfrm>
        </p:spPr>
        <p:txBody>
          <a:bodyPr>
            <a:normAutofit lnSpcReduction="10000"/>
          </a:bodyPr>
          <a:lstStyle/>
          <a:p>
            <a:pPr marL="0" indent="0">
              <a:buNone/>
            </a:pPr>
            <a:r>
              <a:rPr lang="en-US" sz="2400" dirty="0">
                <a:solidFill>
                  <a:srgbClr val="E65C28"/>
                </a:solidFill>
              </a:rPr>
              <a:t>Uncomfortable Question #1</a:t>
            </a:r>
          </a:p>
          <a:p>
            <a:pPr marL="0" indent="0">
              <a:buNone/>
            </a:pPr>
            <a:r>
              <a:rPr lang="en-US" sz="3600" dirty="0"/>
              <a:t>Is a new $120,000 homeowner, even if home is deed restricted, contributing to the displacement of other residents?</a:t>
            </a:r>
          </a:p>
        </p:txBody>
      </p:sp>
      <p:grpSp>
        <p:nvGrpSpPr>
          <p:cNvPr id="3" name="Group 2">
            <a:extLst>
              <a:ext uri="{FF2B5EF4-FFF2-40B4-BE49-F238E27FC236}">
                <a16:creationId xmlns:a16="http://schemas.microsoft.com/office/drawing/2014/main" id="{D9F93BEF-3A15-697D-02F3-58F12FF35A5F}"/>
              </a:ext>
            </a:extLst>
          </p:cNvPr>
          <p:cNvGrpSpPr/>
          <p:nvPr/>
        </p:nvGrpSpPr>
        <p:grpSpPr>
          <a:xfrm>
            <a:off x="416689" y="1511943"/>
            <a:ext cx="11449291" cy="1127085"/>
            <a:chOff x="416689" y="1511943"/>
            <a:chExt cx="11449291" cy="1127085"/>
          </a:xfrm>
        </p:grpSpPr>
        <p:sp>
          <p:nvSpPr>
            <p:cNvPr id="12" name="Content Placeholder 2">
              <a:extLst>
                <a:ext uri="{FF2B5EF4-FFF2-40B4-BE49-F238E27FC236}">
                  <a16:creationId xmlns:a16="http://schemas.microsoft.com/office/drawing/2014/main" id="{0B01B643-8A68-4C6A-6A6F-0D18B15ABDCF}"/>
                </a:ext>
              </a:extLst>
            </p:cNvPr>
            <p:cNvSpPr txBox="1">
              <a:spLocks/>
            </p:cNvSpPr>
            <p:nvPr/>
          </p:nvSpPr>
          <p:spPr>
            <a:xfrm>
              <a:off x="1350380" y="1511943"/>
              <a:ext cx="10515600" cy="11270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200" b="1" i="0" u="none" strike="noStrike" kern="1200" cap="none" spc="0" normalizeH="0" baseline="0" noProof="0" dirty="0">
                  <a:ln>
                    <a:noFill/>
                  </a:ln>
                  <a:solidFill>
                    <a:srgbClr val="E65C28"/>
                  </a:solidFill>
                  <a:effectLst/>
                  <a:uLnTx/>
                  <a:uFillTx/>
                  <a:latin typeface="Calibri" panose="020F0502020204030204"/>
                  <a:ea typeface="+mn-ea"/>
                  <a:cs typeface="+mn-cs"/>
                </a:rPr>
                <a:t>2</a:t>
              </a: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 uncomfortable questions</a:t>
              </a:r>
            </a:p>
          </p:txBody>
        </p:sp>
        <p:sp>
          <p:nvSpPr>
            <p:cNvPr id="13" name="Star: 5 Points 12">
              <a:extLst>
                <a:ext uri="{FF2B5EF4-FFF2-40B4-BE49-F238E27FC236}">
                  <a16:creationId xmlns:a16="http://schemas.microsoft.com/office/drawing/2014/main" id="{DFC5651A-7785-3E54-C084-27432B1EC334}"/>
                </a:ext>
              </a:extLst>
            </p:cNvPr>
            <p:cNvSpPr/>
            <p:nvPr/>
          </p:nvSpPr>
          <p:spPr>
            <a:xfrm>
              <a:off x="416689" y="1608881"/>
              <a:ext cx="685800" cy="685800"/>
            </a:xfrm>
            <a:prstGeom prst="star5">
              <a:avLst/>
            </a:prstGeom>
            <a:solidFill>
              <a:srgbClr val="E65C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ED64B71E-A1C6-D517-EE1A-84D33673EFC7}"/>
              </a:ext>
            </a:extLst>
          </p:cNvPr>
          <p:cNvSpPr txBox="1"/>
          <p:nvPr/>
        </p:nvSpPr>
        <p:spPr>
          <a:xfrm>
            <a:off x="1474806" y="4515060"/>
            <a:ext cx="10099877"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65C28"/>
                </a:solidFill>
                <a:effectLst/>
                <a:uLnTx/>
                <a:uFillTx/>
                <a:latin typeface="Calibri" panose="020F0502020204030204"/>
                <a:ea typeface="+mn-ea"/>
                <a:cs typeface="+mn-cs"/>
              </a:rPr>
              <a:t>Uncomfortable Question #2</a:t>
            </a:r>
          </a:p>
          <a:p>
            <a:pPr marL="0" indent="0">
              <a:buNone/>
            </a:pPr>
            <a:r>
              <a:rPr lang="en-US" sz="3600" dirty="0"/>
              <a:t>Unrelated to our projects, displacement is transpiring.  What is CDA's role in addressing that displacement?</a:t>
            </a:r>
          </a:p>
        </p:txBody>
      </p:sp>
    </p:spTree>
    <p:extLst>
      <p:ext uri="{BB962C8B-B14F-4D97-AF65-F5344CB8AC3E}">
        <p14:creationId xmlns:p14="http://schemas.microsoft.com/office/powerpoint/2010/main" val="405573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r>
              <a:rPr lang="en-US" sz="3600" dirty="0"/>
              <a:t>Emerging Understanding </a:t>
            </a:r>
            <a:br>
              <a:rPr lang="en-US" sz="3600" dirty="0"/>
            </a:br>
            <a:r>
              <a:rPr lang="en-US" sz="3600" dirty="0"/>
              <a:t>of displacement </a:t>
            </a:r>
          </a:p>
        </p:txBody>
      </p:sp>
      <p:sp>
        <p:nvSpPr>
          <p:cNvPr id="6" name="Content Placeholder 2">
            <a:extLst>
              <a:ext uri="{FF2B5EF4-FFF2-40B4-BE49-F238E27FC236}">
                <a16:creationId xmlns:a16="http://schemas.microsoft.com/office/drawing/2014/main" id="{D30BD6A3-CCD6-1935-8B95-AB340ABFB71B}"/>
              </a:ext>
            </a:extLst>
          </p:cNvPr>
          <p:cNvSpPr txBox="1">
            <a:spLocks/>
          </p:cNvSpPr>
          <p:nvPr/>
        </p:nvSpPr>
        <p:spPr>
          <a:xfrm>
            <a:off x="1535575" y="2577606"/>
            <a:ext cx="8855597" cy="3875530"/>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0" indent="-11430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US" sz="7200" b="1" i="0" u="none" strike="noStrike" kern="1200" cap="none" spc="0" normalizeH="0" baseline="0" noProof="0" dirty="0">
                <a:ln>
                  <a:noFill/>
                </a:ln>
                <a:solidFill>
                  <a:srgbClr val="4FC2C1"/>
                </a:solidFill>
                <a:effectLst/>
                <a:uLnTx/>
                <a:uFillTx/>
                <a:latin typeface="Calibri" panose="020F0502020204030204"/>
                <a:ea typeface="+mn-ea"/>
                <a:cs typeface="+mn-cs"/>
              </a:rPr>
              <a:t>Displacement harms all of us.</a:t>
            </a:r>
          </a:p>
          <a:p>
            <a:pPr marL="1143000" marR="0" lvl="0" indent="-11430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US" sz="7200" b="1" i="0" u="none" strike="noStrike" kern="1200" cap="none" spc="0" normalizeH="0" baseline="0" noProof="0" dirty="0">
                <a:ln>
                  <a:noFill/>
                </a:ln>
                <a:solidFill>
                  <a:srgbClr val="4FC2C1"/>
                </a:solidFill>
                <a:effectLst/>
                <a:uLnTx/>
                <a:uFillTx/>
                <a:latin typeface="Calibri" panose="020F0502020204030204"/>
                <a:ea typeface="+mn-ea"/>
                <a:cs typeface="+mn-cs"/>
              </a:rPr>
              <a:t>Climate, Policy &amp; Economy impact displacement</a:t>
            </a:r>
          </a:p>
          <a:p>
            <a:pPr marL="1143000" marR="0" lvl="0" indent="-11430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US" sz="7200" b="1" i="0" u="none" strike="noStrike" kern="1200" cap="none" spc="0" normalizeH="0" baseline="0" noProof="0" dirty="0">
                <a:ln>
                  <a:noFill/>
                </a:ln>
                <a:solidFill>
                  <a:srgbClr val="4FC2C1"/>
                </a:solidFill>
                <a:effectLst/>
                <a:uLnTx/>
                <a:uFillTx/>
                <a:latin typeface="Calibri" panose="020F0502020204030204"/>
                <a:ea typeface="+mn-ea"/>
                <a:cs typeface="+mn-cs"/>
              </a:rPr>
              <a:t>Early elements hard to see</a:t>
            </a:r>
          </a:p>
          <a:p>
            <a:pPr marL="1143000" marR="0" lvl="0" indent="-11430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US" sz="7200" b="1" i="0" u="none" strike="noStrike" kern="1200" cap="none" spc="0" normalizeH="0" baseline="0" noProof="0" dirty="0">
                <a:ln>
                  <a:noFill/>
                </a:ln>
                <a:solidFill>
                  <a:srgbClr val="4FC2C1"/>
                </a:solidFill>
                <a:effectLst/>
                <a:uLnTx/>
                <a:uFillTx/>
                <a:latin typeface="Calibri" panose="020F0502020204030204"/>
                <a:ea typeface="+mn-ea"/>
                <a:cs typeface="+mn-cs"/>
              </a:rPr>
              <a:t>Not just homeowners</a:t>
            </a:r>
          </a:p>
          <a:p>
            <a:pPr marL="1143000" marR="0" lvl="0" indent="-11430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US" sz="7200" b="1" i="0" u="none" strike="noStrike" kern="1200" cap="none" spc="0" normalizeH="0" baseline="0" noProof="0" dirty="0">
                <a:ln>
                  <a:noFill/>
                </a:ln>
                <a:solidFill>
                  <a:srgbClr val="4FC2C1"/>
                </a:solidFill>
                <a:effectLst/>
                <a:uLnTx/>
                <a:uFillTx/>
                <a:latin typeface="Calibri" panose="020F0502020204030204"/>
                <a:ea typeface="+mn-ea"/>
                <a:cs typeface="+mn-cs"/>
              </a:rPr>
              <a:t>Displacement is </a:t>
            </a:r>
            <a:r>
              <a:rPr kumimoji="0" lang="en-US" sz="7200" b="1" i="0" u="sng" strike="noStrike" kern="1200" cap="none" spc="0" normalizeH="0" baseline="0" noProof="0" dirty="0">
                <a:ln>
                  <a:noFill/>
                </a:ln>
                <a:solidFill>
                  <a:srgbClr val="4FC2C1"/>
                </a:solidFill>
                <a:effectLst/>
                <a:uLnTx/>
                <a:uFillTx/>
                <a:latin typeface="Calibri" panose="020F0502020204030204"/>
                <a:ea typeface="+mn-ea"/>
                <a:cs typeface="+mn-cs"/>
              </a:rPr>
              <a:t>not</a:t>
            </a:r>
            <a:r>
              <a:rPr kumimoji="0" lang="en-US" sz="7200" b="1" i="0" u="none" strike="noStrike" kern="1200" cap="none" spc="0" normalizeH="0" baseline="0" noProof="0" dirty="0">
                <a:ln>
                  <a:noFill/>
                </a:ln>
                <a:solidFill>
                  <a:srgbClr val="4FC2C1"/>
                </a:solidFill>
                <a:effectLst/>
                <a:uLnTx/>
                <a:uFillTx/>
                <a:latin typeface="Calibri" panose="020F0502020204030204"/>
                <a:ea typeface="+mn-ea"/>
                <a:cs typeface="+mn-cs"/>
              </a:rPr>
              <a:t> inevitable</a:t>
            </a:r>
          </a:p>
          <a:p>
            <a:pPr marL="1143000" marR="0" lvl="0" indent="-11430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endParaRPr kumimoji="0" lang="en-US" sz="7200" b="1" i="0" u="none" strike="noStrike" kern="1200" cap="none" spc="0" normalizeH="0" baseline="0" noProof="0" dirty="0">
              <a:ln>
                <a:noFill/>
              </a:ln>
              <a:solidFill>
                <a:srgbClr val="E65C28"/>
              </a:solidFill>
              <a:effectLst/>
              <a:uLnTx/>
              <a:uFillTx/>
              <a:latin typeface="Calibri" panose="020F0502020204030204"/>
              <a:ea typeface="+mn-ea"/>
              <a:cs typeface="+mn-cs"/>
            </a:endParaRPr>
          </a:p>
          <a:p>
            <a:pPr marL="1143000" marR="0" lvl="0" indent="-11430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endParaRPr kumimoji="0" lang="en-US" sz="7200" b="1" i="0" u="none" strike="noStrike" kern="1200" cap="none" spc="0" normalizeH="0" baseline="0" noProof="0" dirty="0">
              <a:ln>
                <a:noFill/>
              </a:ln>
              <a:solidFill>
                <a:srgbClr val="E65C28"/>
              </a:solidFill>
              <a:effectLst/>
              <a:uLnTx/>
              <a:uFillTx/>
              <a:latin typeface="Calibri" panose="020F0502020204030204"/>
              <a:ea typeface="+mn-ea"/>
              <a:cs typeface="+mn-cs"/>
            </a:endParaRPr>
          </a:p>
          <a:p>
            <a:pPr marL="1143000" marR="0" lvl="0" indent="-11430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endParaRPr kumimoji="0" lang="en-US" sz="7200" b="1" i="0" u="none" strike="noStrike" kern="1200" cap="none" spc="0" normalizeH="0" baseline="0" noProof="0" dirty="0">
              <a:ln>
                <a:noFill/>
              </a:ln>
              <a:solidFill>
                <a:srgbClr val="E65C28"/>
              </a:solidFill>
              <a:effectLst/>
              <a:uLnTx/>
              <a:uFillTx/>
              <a:latin typeface="Calibri" panose="020F0502020204030204"/>
              <a:ea typeface="+mn-ea"/>
              <a:cs typeface="+mn-cs"/>
            </a:endParaRPr>
          </a:p>
          <a:p>
            <a:pPr marL="1143000" marR="0" lvl="0" indent="-11430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endPar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0C14123D-7436-B621-CEB7-AEBEECBB8B0B}"/>
              </a:ext>
            </a:extLst>
          </p:cNvPr>
          <p:cNvGrpSpPr/>
          <p:nvPr/>
        </p:nvGrpSpPr>
        <p:grpSpPr>
          <a:xfrm>
            <a:off x="601884" y="1253504"/>
            <a:ext cx="11892021" cy="1200329"/>
            <a:chOff x="601884" y="1253504"/>
            <a:chExt cx="11892021" cy="1200329"/>
          </a:xfrm>
        </p:grpSpPr>
        <p:sp>
          <p:nvSpPr>
            <p:cNvPr id="5" name="Star: 5 Points 4">
              <a:extLst>
                <a:ext uri="{FF2B5EF4-FFF2-40B4-BE49-F238E27FC236}">
                  <a16:creationId xmlns:a16="http://schemas.microsoft.com/office/drawing/2014/main" id="{1AA36FB3-73BB-41AB-ACB4-993ECC10E5BF}"/>
                </a:ext>
              </a:extLst>
            </p:cNvPr>
            <p:cNvSpPr/>
            <p:nvPr/>
          </p:nvSpPr>
          <p:spPr>
            <a:xfrm>
              <a:off x="601884" y="1512216"/>
              <a:ext cx="685800" cy="685800"/>
            </a:xfrm>
            <a:prstGeom prst="star5">
              <a:avLst/>
            </a:prstGeom>
            <a:solidFill>
              <a:srgbClr val="4FC2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6ADD339-7704-12BD-5344-EE736840AF71}"/>
                </a:ext>
              </a:extLst>
            </p:cNvPr>
            <p:cNvSpPr txBox="1"/>
            <p:nvPr/>
          </p:nvSpPr>
          <p:spPr>
            <a:xfrm>
              <a:off x="1535575" y="1253504"/>
              <a:ext cx="1095833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4FC2C1"/>
                  </a:solidFill>
                  <a:effectLst/>
                  <a:uLnTx/>
                  <a:uFillTx/>
                  <a:latin typeface="Calibri" panose="020F0502020204030204"/>
                  <a:ea typeface="+mn-ea"/>
                  <a:cs typeface="+mn-cs"/>
                </a:rPr>
                <a:t>5</a:t>
              </a: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 lessons on displacement</a:t>
              </a:r>
            </a:p>
          </p:txBody>
        </p:sp>
      </p:grpSp>
    </p:spTree>
    <p:extLst>
      <p:ext uri="{BB962C8B-B14F-4D97-AF65-F5344CB8AC3E}">
        <p14:creationId xmlns:p14="http://schemas.microsoft.com/office/powerpoint/2010/main" val="282469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Connections with solid fill">
            <a:extLst>
              <a:ext uri="{FF2B5EF4-FFF2-40B4-BE49-F238E27FC236}">
                <a16:creationId xmlns:a16="http://schemas.microsoft.com/office/drawing/2014/main" id="{DAB574C0-2D8B-B439-75DD-D89BBACEAC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3523" y="1860350"/>
            <a:ext cx="4775201" cy="4775201"/>
          </a:xfrm>
          <a:prstGeom prst="rect">
            <a:avLst/>
          </a:prstGeom>
        </p:spPr>
      </p:pic>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a:tabLst>
                <a:tab pos="457200" algn="l"/>
              </a:tabLst>
            </a:pPr>
            <a:r>
              <a:rPr lang="en-US" sz="3600" dirty="0"/>
              <a:t>1. 	Displacement harms all of us</a:t>
            </a:r>
          </a:p>
        </p:txBody>
      </p:sp>
      <p:pic>
        <p:nvPicPr>
          <p:cNvPr id="5" name="Graphic 4" descr="Connections with solid fill">
            <a:extLst>
              <a:ext uri="{FF2B5EF4-FFF2-40B4-BE49-F238E27FC236}">
                <a16:creationId xmlns:a16="http://schemas.microsoft.com/office/drawing/2014/main" id="{EB6DFE4A-ED48-C845-DA1C-4E62B2F8DB85}"/>
              </a:ext>
            </a:extLst>
          </p:cNvPr>
          <p:cNvPicPr>
            <a:picLocks noChangeAspect="1"/>
          </p:cNvPicPr>
          <p:nvPr/>
        </p:nvPicPr>
        <p:blipFill>
          <a:blip r:embed="rId5">
            <a:extLst>
              <a:ext uri="{96DAC541-7B7A-43D3-8B79-37D633B846F1}">
                <asvg:svgBlip xmlns:asvg="http://schemas.microsoft.com/office/drawing/2016/SVG/main" r:embed="rId6"/>
              </a:ext>
            </a:extLst>
          </a:blip>
          <a:srcRect l="37389" t="10288" r="45963" b="72502"/>
          <a:stretch/>
        </p:blipFill>
        <p:spPr>
          <a:xfrm>
            <a:off x="2378437" y="2350465"/>
            <a:ext cx="794976" cy="821802"/>
          </a:xfrm>
          <a:prstGeom prst="ellipse">
            <a:avLst/>
          </a:prstGeom>
        </p:spPr>
      </p:pic>
      <p:pic>
        <p:nvPicPr>
          <p:cNvPr id="11" name="Graphic 10" descr="Connections with solid fill">
            <a:extLst>
              <a:ext uri="{FF2B5EF4-FFF2-40B4-BE49-F238E27FC236}">
                <a16:creationId xmlns:a16="http://schemas.microsoft.com/office/drawing/2014/main" id="{EFEFC836-ED9E-B1F4-2B7C-C07519D2CF90}"/>
              </a:ext>
            </a:extLst>
          </p:cNvPr>
          <p:cNvPicPr>
            <a:picLocks noChangeAspect="1"/>
          </p:cNvPicPr>
          <p:nvPr/>
        </p:nvPicPr>
        <p:blipFill>
          <a:blip r:embed="rId7">
            <a:extLst>
              <a:ext uri="{96DAC541-7B7A-43D3-8B79-37D633B846F1}">
                <asvg:svgBlip xmlns:asvg="http://schemas.microsoft.com/office/drawing/2016/SVG/main" r:embed="rId8"/>
              </a:ext>
            </a:extLst>
          </a:blip>
          <a:srcRect l="37961" t="47252" r="29326" b="20235"/>
          <a:stretch/>
        </p:blipFill>
        <p:spPr>
          <a:xfrm>
            <a:off x="2406650" y="4113333"/>
            <a:ext cx="1552575" cy="1543051"/>
          </a:xfrm>
          <a:prstGeom prst="ellipse">
            <a:avLst/>
          </a:prstGeom>
        </p:spPr>
      </p:pic>
      <p:pic>
        <p:nvPicPr>
          <p:cNvPr id="12" name="Graphic 11" descr="Connections with solid fill">
            <a:extLst>
              <a:ext uri="{FF2B5EF4-FFF2-40B4-BE49-F238E27FC236}">
                <a16:creationId xmlns:a16="http://schemas.microsoft.com/office/drawing/2014/main" id="{93F425C9-A76F-F854-DFA7-7653962049F4}"/>
              </a:ext>
            </a:extLst>
          </p:cNvPr>
          <p:cNvPicPr>
            <a:picLocks noChangeAspect="1"/>
          </p:cNvPicPr>
          <p:nvPr/>
        </p:nvPicPr>
        <p:blipFill>
          <a:blip r:embed="rId5">
            <a:extLst>
              <a:ext uri="{96DAC541-7B7A-43D3-8B79-37D633B846F1}">
                <asvg:svgBlip xmlns:asvg="http://schemas.microsoft.com/office/drawing/2016/SVG/main" r:embed="rId6"/>
              </a:ext>
            </a:extLst>
          </a:blip>
          <a:srcRect l="37389" t="10288" r="45963" b="72502"/>
          <a:stretch/>
        </p:blipFill>
        <p:spPr>
          <a:xfrm>
            <a:off x="1387837" y="5341315"/>
            <a:ext cx="794976" cy="821802"/>
          </a:xfrm>
          <a:prstGeom prst="ellipse">
            <a:avLst/>
          </a:prstGeom>
        </p:spPr>
      </p:pic>
      <p:pic>
        <p:nvPicPr>
          <p:cNvPr id="13" name="Graphic 12" descr="Connections with solid fill">
            <a:extLst>
              <a:ext uri="{FF2B5EF4-FFF2-40B4-BE49-F238E27FC236}">
                <a16:creationId xmlns:a16="http://schemas.microsoft.com/office/drawing/2014/main" id="{7D648D60-C232-D02B-A1D9-C00C80F08767}"/>
              </a:ext>
            </a:extLst>
          </p:cNvPr>
          <p:cNvPicPr>
            <a:picLocks noChangeAspect="1"/>
          </p:cNvPicPr>
          <p:nvPr/>
        </p:nvPicPr>
        <p:blipFill>
          <a:blip r:embed="rId5">
            <a:extLst>
              <a:ext uri="{96DAC541-7B7A-43D3-8B79-37D633B846F1}">
                <asvg:svgBlip xmlns:asvg="http://schemas.microsoft.com/office/drawing/2016/SVG/main" r:embed="rId6"/>
              </a:ext>
            </a:extLst>
          </a:blip>
          <a:srcRect l="37389" t="10288" r="45963" b="72502"/>
          <a:stretch/>
        </p:blipFill>
        <p:spPr>
          <a:xfrm>
            <a:off x="4331062" y="3797682"/>
            <a:ext cx="794976" cy="821802"/>
          </a:xfrm>
          <a:prstGeom prst="ellipse">
            <a:avLst/>
          </a:prstGeom>
        </p:spPr>
      </p:pic>
      <p:sp>
        <p:nvSpPr>
          <p:cNvPr id="14" name="Content Placeholder 2">
            <a:extLst>
              <a:ext uri="{FF2B5EF4-FFF2-40B4-BE49-F238E27FC236}">
                <a16:creationId xmlns:a16="http://schemas.microsoft.com/office/drawing/2014/main" id="{10C4C973-0F05-8FC6-0630-5074C075050E}"/>
              </a:ext>
            </a:extLst>
          </p:cNvPr>
          <p:cNvSpPr txBox="1">
            <a:spLocks/>
          </p:cNvSpPr>
          <p:nvPr/>
        </p:nvSpPr>
        <p:spPr>
          <a:xfrm>
            <a:off x="5592562" y="2434731"/>
            <a:ext cx="6399414" cy="387553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A3B4B"/>
                </a:solidFill>
                <a:effectLst/>
                <a:uLnTx/>
                <a:uFillTx/>
                <a:latin typeface="Calibri" panose="020F0502020204030204"/>
                <a:ea typeface="+mn-ea"/>
                <a:cs typeface="+mn-cs"/>
              </a:rPr>
              <a:t>Devastating impacts on the people displaced.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A3B4B"/>
                </a:solidFill>
                <a:effectLst/>
                <a:uLnTx/>
                <a:uFillTx/>
                <a:latin typeface="Calibri" panose="020F0502020204030204"/>
                <a:ea typeface="+mn-ea"/>
                <a:cs typeface="+mn-cs"/>
              </a:rPr>
              <a:t>Cities with unequal development and higher segregation have less prosperity for everyone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A3B4B"/>
                </a:solidFill>
                <a:effectLst/>
                <a:uLnTx/>
                <a:uFillTx/>
                <a:latin typeface="Calibri" panose="020F0502020204030204"/>
                <a:ea typeface="+mn-ea"/>
                <a:cs typeface="+mn-cs"/>
              </a:rPr>
              <a:t>Commute times and cost of public transit increase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A3B4B"/>
                </a:solidFill>
                <a:effectLst/>
                <a:uLnTx/>
                <a:uFillTx/>
                <a:latin typeface="Calibri" panose="020F0502020204030204"/>
                <a:ea typeface="+mn-ea"/>
                <a:cs typeface="+mn-cs"/>
              </a:rPr>
              <a:t>Loss of social networks of safety, childcare and eldercare increases can never be replaced with public services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endParaRPr kumimoji="0" lang="en-US" sz="2800" b="0" i="0" u="none" strike="noStrike" kern="1200" cap="none" spc="0" normalizeH="0" baseline="0" noProof="0" dirty="0">
              <a:ln>
                <a:noFill/>
              </a:ln>
              <a:solidFill>
                <a:srgbClr val="2A3B4B"/>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endParaRPr kumimoji="0" lang="en-US" sz="2800" b="0" i="0" u="none" strike="noStrike" kern="1200" cap="none" spc="0" normalizeH="0" baseline="0" noProof="0" dirty="0">
              <a:ln>
                <a:noFill/>
              </a:ln>
              <a:solidFill>
                <a:srgbClr val="2A3B4B"/>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endParaRPr kumimoji="0" lang="en-US" sz="2800" b="0" i="0" u="none" strike="noStrike" kern="1200" cap="none" spc="0" normalizeH="0" baseline="0" noProof="0" dirty="0">
              <a:ln>
                <a:noFill/>
              </a:ln>
              <a:solidFill>
                <a:srgbClr val="2A3B4B"/>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endParaRPr kumimoji="0" lang="en-US" sz="2800" b="0" i="0" u="none" strike="noStrike" kern="1200" cap="none" spc="0" normalizeH="0" baseline="0" noProof="0" dirty="0">
              <a:ln>
                <a:noFill/>
              </a:ln>
              <a:solidFill>
                <a:srgbClr val="2A3B4B"/>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2FE1B74-91F0-AEC8-6CFC-C2D883BFF856}"/>
              </a:ext>
            </a:extLst>
          </p:cNvPr>
          <p:cNvSpPr txBox="1"/>
          <p:nvPr/>
        </p:nvSpPr>
        <p:spPr>
          <a:xfrm>
            <a:off x="369685" y="6363937"/>
            <a:ext cx="3299183" cy="33855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See</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hlinkClick r:id="rId9"/>
              </a:rPr>
              <a:t> Levy, Diane. </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hlinkClick r:id="rId9"/>
              </a:rPr>
              <a:t>Community-level Effects of Displacement </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hlinkClick r:id="rId9"/>
              </a:rPr>
              <a:t>(Urban Institute 2006); </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and Kern, Leslie, Gentrification is Inevitable and Other Lies (2022).</a:t>
            </a:r>
          </a:p>
        </p:txBody>
      </p:sp>
    </p:spTree>
    <p:extLst>
      <p:ext uri="{BB962C8B-B14F-4D97-AF65-F5344CB8AC3E}">
        <p14:creationId xmlns:p14="http://schemas.microsoft.com/office/powerpoint/2010/main" val="111428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2. Climate, Policy &amp; Economy impact Displacement</a:t>
            </a:r>
          </a:p>
        </p:txBody>
      </p:sp>
      <p:grpSp>
        <p:nvGrpSpPr>
          <p:cNvPr id="6" name="Group 5">
            <a:extLst>
              <a:ext uri="{FF2B5EF4-FFF2-40B4-BE49-F238E27FC236}">
                <a16:creationId xmlns:a16="http://schemas.microsoft.com/office/drawing/2014/main" id="{5A10A0E5-1990-78D4-8C47-089C23DC4ADA}"/>
              </a:ext>
            </a:extLst>
          </p:cNvPr>
          <p:cNvGrpSpPr/>
          <p:nvPr/>
        </p:nvGrpSpPr>
        <p:grpSpPr>
          <a:xfrm>
            <a:off x="3712580" y="1751118"/>
            <a:ext cx="2748974" cy="2514600"/>
            <a:chOff x="3712580" y="1751118"/>
            <a:chExt cx="2748974" cy="2514600"/>
          </a:xfrm>
        </p:grpSpPr>
        <p:sp>
          <p:nvSpPr>
            <p:cNvPr id="3" name="Oval 2">
              <a:extLst>
                <a:ext uri="{FF2B5EF4-FFF2-40B4-BE49-F238E27FC236}">
                  <a16:creationId xmlns:a16="http://schemas.microsoft.com/office/drawing/2014/main" id="{1735023C-2FCD-DBE2-DFE5-7848DD353353}"/>
                </a:ext>
              </a:extLst>
            </p:cNvPr>
            <p:cNvSpPr/>
            <p:nvPr/>
          </p:nvSpPr>
          <p:spPr>
            <a:xfrm>
              <a:off x="3946954" y="1751118"/>
              <a:ext cx="2514600" cy="2514600"/>
            </a:xfrm>
            <a:prstGeom prst="ellipse">
              <a:avLst/>
            </a:prstGeom>
            <a:solidFill>
              <a:srgbClr val="E65C28">
                <a:alpha val="50000"/>
              </a:srgbClr>
            </a:solidFill>
            <a:ln w="57150">
              <a:solidFill>
                <a:srgbClr val="2A3B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F6AFFBC-30A6-D958-F6D7-F008EF75CA51}"/>
                </a:ext>
              </a:extLst>
            </p:cNvPr>
            <p:cNvSpPr txBox="1"/>
            <p:nvPr/>
          </p:nvSpPr>
          <p:spPr>
            <a:xfrm>
              <a:off x="3712580" y="2716030"/>
              <a:ext cx="237374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A3B4B"/>
                  </a:solidFill>
                  <a:effectLst/>
                  <a:uLnTx/>
                  <a:uFillTx/>
                  <a:latin typeface="Calibri" panose="020F0502020204030204"/>
                  <a:ea typeface="+mn-ea"/>
                  <a:cs typeface="+mn-cs"/>
                </a:rPr>
                <a:t>Climate</a:t>
              </a:r>
            </a:p>
          </p:txBody>
        </p:sp>
      </p:grpSp>
      <p:grpSp>
        <p:nvGrpSpPr>
          <p:cNvPr id="7" name="Group 6">
            <a:extLst>
              <a:ext uri="{FF2B5EF4-FFF2-40B4-BE49-F238E27FC236}">
                <a16:creationId xmlns:a16="http://schemas.microsoft.com/office/drawing/2014/main" id="{5FD958CE-D5CA-AB55-A479-701A500C0AE6}"/>
              </a:ext>
            </a:extLst>
          </p:cNvPr>
          <p:cNvGrpSpPr/>
          <p:nvPr/>
        </p:nvGrpSpPr>
        <p:grpSpPr>
          <a:xfrm>
            <a:off x="5851954" y="1751118"/>
            <a:ext cx="2678549" cy="2514600"/>
            <a:chOff x="5851954" y="1751118"/>
            <a:chExt cx="2678549" cy="2514600"/>
          </a:xfrm>
        </p:grpSpPr>
        <p:sp>
          <p:nvSpPr>
            <p:cNvPr id="4" name="Oval 3">
              <a:extLst>
                <a:ext uri="{FF2B5EF4-FFF2-40B4-BE49-F238E27FC236}">
                  <a16:creationId xmlns:a16="http://schemas.microsoft.com/office/drawing/2014/main" id="{7A95C9D2-622D-C4D0-5AA7-50B025BA3501}"/>
                </a:ext>
              </a:extLst>
            </p:cNvPr>
            <p:cNvSpPr/>
            <p:nvPr/>
          </p:nvSpPr>
          <p:spPr>
            <a:xfrm>
              <a:off x="5851954" y="1751118"/>
              <a:ext cx="2514600" cy="2514600"/>
            </a:xfrm>
            <a:prstGeom prst="ellipse">
              <a:avLst/>
            </a:prstGeom>
            <a:solidFill>
              <a:srgbClr val="4FC2C1">
                <a:alpha val="50196"/>
              </a:srgbClr>
            </a:solidFill>
            <a:ln w="57150">
              <a:solidFill>
                <a:srgbClr val="2A3B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39D51EB-F1E6-BFE9-EC3B-E88783A1DD0E}"/>
                </a:ext>
              </a:extLst>
            </p:cNvPr>
            <p:cNvSpPr txBox="1"/>
            <p:nvPr/>
          </p:nvSpPr>
          <p:spPr>
            <a:xfrm>
              <a:off x="6156754" y="2715026"/>
              <a:ext cx="237374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A3B4B"/>
                  </a:solidFill>
                  <a:effectLst/>
                  <a:uLnTx/>
                  <a:uFillTx/>
                  <a:latin typeface="Calibri" panose="020F0502020204030204"/>
                  <a:ea typeface="+mn-ea"/>
                  <a:cs typeface="+mn-cs"/>
                </a:rPr>
                <a:t>Policy</a:t>
              </a:r>
            </a:p>
          </p:txBody>
        </p:sp>
      </p:grpSp>
      <p:grpSp>
        <p:nvGrpSpPr>
          <p:cNvPr id="8" name="Group 7">
            <a:extLst>
              <a:ext uri="{FF2B5EF4-FFF2-40B4-BE49-F238E27FC236}">
                <a16:creationId xmlns:a16="http://schemas.microsoft.com/office/drawing/2014/main" id="{C7DE7CD2-09CD-FC83-0B3E-38ED15BA2206}"/>
              </a:ext>
            </a:extLst>
          </p:cNvPr>
          <p:cNvGrpSpPr/>
          <p:nvPr/>
        </p:nvGrpSpPr>
        <p:grpSpPr>
          <a:xfrm>
            <a:off x="4899454" y="3467755"/>
            <a:ext cx="2514600" cy="2514600"/>
            <a:chOff x="4899454" y="3467755"/>
            <a:chExt cx="2514600" cy="2514600"/>
          </a:xfrm>
        </p:grpSpPr>
        <p:sp>
          <p:nvSpPr>
            <p:cNvPr id="5" name="Oval 4">
              <a:extLst>
                <a:ext uri="{FF2B5EF4-FFF2-40B4-BE49-F238E27FC236}">
                  <a16:creationId xmlns:a16="http://schemas.microsoft.com/office/drawing/2014/main" id="{15F218DF-827C-D105-C3C7-F85FC3FC742A}"/>
                </a:ext>
              </a:extLst>
            </p:cNvPr>
            <p:cNvSpPr/>
            <p:nvPr/>
          </p:nvSpPr>
          <p:spPr>
            <a:xfrm>
              <a:off x="4899454" y="3467755"/>
              <a:ext cx="2514600" cy="2514600"/>
            </a:xfrm>
            <a:prstGeom prst="ellipse">
              <a:avLst/>
            </a:prstGeom>
            <a:solidFill>
              <a:srgbClr val="A7DBD8">
                <a:alpha val="50196"/>
              </a:srgbClr>
            </a:solidFill>
            <a:ln w="57150">
              <a:solidFill>
                <a:srgbClr val="2A3B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CC3D4F9-11B3-DFC1-17E9-19B6CE346CD5}"/>
                </a:ext>
              </a:extLst>
            </p:cNvPr>
            <p:cNvSpPr txBox="1"/>
            <p:nvPr/>
          </p:nvSpPr>
          <p:spPr>
            <a:xfrm>
              <a:off x="4969879" y="4644851"/>
              <a:ext cx="237374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A3B4B"/>
                  </a:solidFill>
                  <a:effectLst/>
                  <a:uLnTx/>
                  <a:uFillTx/>
                  <a:latin typeface="Calibri" panose="020F0502020204030204"/>
                  <a:ea typeface="+mn-ea"/>
                  <a:cs typeface="+mn-cs"/>
                </a:rPr>
                <a:t>Economy</a:t>
              </a:r>
            </a:p>
          </p:txBody>
        </p:sp>
      </p:grpSp>
      <p:sp>
        <p:nvSpPr>
          <p:cNvPr id="15" name="TextBox 14">
            <a:extLst>
              <a:ext uri="{FF2B5EF4-FFF2-40B4-BE49-F238E27FC236}">
                <a16:creationId xmlns:a16="http://schemas.microsoft.com/office/drawing/2014/main" id="{7F959F01-D9D0-64AA-7ABF-231333D1B838}"/>
              </a:ext>
            </a:extLst>
          </p:cNvPr>
          <p:cNvSpPr txBox="1"/>
          <p:nvPr/>
        </p:nvSpPr>
        <p:spPr>
          <a:xfrm>
            <a:off x="647771" y="6077434"/>
            <a:ext cx="3299183" cy="33855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Drawing on the information presented in the </a:t>
            </a:r>
            <a:r>
              <a:rPr kumimoji="0" lang="en-US" sz="800" b="0" i="0" u="none" strike="noStrike" kern="1200" cap="none" spc="0" normalizeH="0" baseline="0" noProof="0" dirty="0" err="1">
                <a:ln>
                  <a:noFill/>
                </a:ln>
                <a:solidFill>
                  <a:prstClr val="black"/>
                </a:solidFill>
                <a:effectLst/>
                <a:uLnTx/>
                <a:uFillTx/>
                <a:latin typeface="Calibri" panose="020F0502020204030204"/>
                <a:ea typeface="+mn-ea"/>
                <a:cs typeface="+mn-cs"/>
              </a:rPr>
              <a:t>Bittle</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Jake, The Great Displacement: Climate Change and the next American Migration (2023)</a:t>
            </a:r>
          </a:p>
        </p:txBody>
      </p:sp>
    </p:spTree>
    <p:extLst>
      <p:ext uri="{BB962C8B-B14F-4D97-AF65-F5344CB8AC3E}">
        <p14:creationId xmlns:p14="http://schemas.microsoft.com/office/powerpoint/2010/main" val="360500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2. Climate, Policy &amp; Economy impact Displacement</a:t>
            </a:r>
          </a:p>
        </p:txBody>
      </p:sp>
      <p:sp>
        <p:nvSpPr>
          <p:cNvPr id="3" name="Oval 2">
            <a:extLst>
              <a:ext uri="{FF2B5EF4-FFF2-40B4-BE49-F238E27FC236}">
                <a16:creationId xmlns:a16="http://schemas.microsoft.com/office/drawing/2014/main" id="{1735023C-2FCD-DBE2-DFE5-7848DD353353}"/>
              </a:ext>
            </a:extLst>
          </p:cNvPr>
          <p:cNvSpPr/>
          <p:nvPr/>
        </p:nvSpPr>
        <p:spPr>
          <a:xfrm>
            <a:off x="245480" y="1565923"/>
            <a:ext cx="1371600" cy="1371600"/>
          </a:xfrm>
          <a:prstGeom prst="ellipse">
            <a:avLst/>
          </a:prstGeom>
          <a:solidFill>
            <a:srgbClr val="E65C28">
              <a:alpha val="50000"/>
            </a:srgbClr>
          </a:solidFill>
          <a:ln w="57150">
            <a:solidFill>
              <a:srgbClr val="2A3B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F6AFFBC-30A6-D958-F6D7-F008EF75CA51}"/>
              </a:ext>
            </a:extLst>
          </p:cNvPr>
          <p:cNvSpPr txBox="1"/>
          <p:nvPr/>
        </p:nvSpPr>
        <p:spPr>
          <a:xfrm>
            <a:off x="-255595" y="2020890"/>
            <a:ext cx="237374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A3B4B"/>
                </a:solidFill>
                <a:effectLst/>
                <a:uLnTx/>
                <a:uFillTx/>
                <a:latin typeface="Calibri" panose="020F0502020204030204"/>
                <a:ea typeface="+mn-ea"/>
                <a:cs typeface="+mn-cs"/>
              </a:rPr>
              <a:t>Climate</a:t>
            </a:r>
          </a:p>
        </p:txBody>
      </p:sp>
      <p:cxnSp>
        <p:nvCxnSpPr>
          <p:cNvPr id="7" name="Straight Arrow Connector 6">
            <a:extLst>
              <a:ext uri="{FF2B5EF4-FFF2-40B4-BE49-F238E27FC236}">
                <a16:creationId xmlns:a16="http://schemas.microsoft.com/office/drawing/2014/main" id="{FC5A2BDC-978C-B56A-8EE8-773474E86444}"/>
              </a:ext>
            </a:extLst>
          </p:cNvPr>
          <p:cNvCxnSpPr/>
          <p:nvPr/>
        </p:nvCxnSpPr>
        <p:spPr>
          <a:xfrm>
            <a:off x="1284790" y="5567423"/>
            <a:ext cx="10023676" cy="0"/>
          </a:xfrm>
          <a:prstGeom prst="straightConnector1">
            <a:avLst/>
          </a:prstGeom>
          <a:ln w="127000">
            <a:solidFill>
              <a:srgbClr val="E65C28"/>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3DF64A0A-C31D-672B-B4E5-0FC52A798731}"/>
              </a:ext>
            </a:extLst>
          </p:cNvPr>
          <p:cNvGrpSpPr/>
          <p:nvPr/>
        </p:nvGrpSpPr>
        <p:grpSpPr>
          <a:xfrm>
            <a:off x="7048125" y="1756736"/>
            <a:ext cx="4260341" cy="4076905"/>
            <a:chOff x="7048125" y="1756736"/>
            <a:chExt cx="4260341" cy="4076905"/>
          </a:xfrm>
        </p:grpSpPr>
        <p:pic>
          <p:nvPicPr>
            <p:cNvPr id="17" name="Picture 16" descr="Waterfront view modern living room">
              <a:extLst>
                <a:ext uri="{FF2B5EF4-FFF2-40B4-BE49-F238E27FC236}">
                  <a16:creationId xmlns:a16="http://schemas.microsoft.com/office/drawing/2014/main" id="{E261450F-D024-404E-A294-4D8C9C86F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125" y="1756736"/>
              <a:ext cx="4260341" cy="3195256"/>
            </a:xfrm>
            <a:prstGeom prst="rect">
              <a:avLst/>
            </a:prstGeom>
          </p:spPr>
        </p:pic>
        <p:cxnSp>
          <p:nvCxnSpPr>
            <p:cNvPr id="9" name="Straight Connector 8">
              <a:extLst>
                <a:ext uri="{FF2B5EF4-FFF2-40B4-BE49-F238E27FC236}">
                  <a16:creationId xmlns:a16="http://schemas.microsoft.com/office/drawing/2014/main" id="{CDA9F2AB-875A-8CC3-94CA-BB193308E73E}"/>
                </a:ext>
              </a:extLst>
            </p:cNvPr>
            <p:cNvCxnSpPr>
              <a:cxnSpLocks/>
            </p:cNvCxnSpPr>
            <p:nvPr/>
          </p:nvCxnSpPr>
          <p:spPr>
            <a:xfrm>
              <a:off x="9884780" y="5266481"/>
              <a:ext cx="0" cy="56716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FD34843-7969-08F1-7F52-BA38BEA47C2C}"/>
                </a:ext>
              </a:extLst>
            </p:cNvPr>
            <p:cNvSpPr txBox="1"/>
            <p:nvPr/>
          </p:nvSpPr>
          <p:spPr>
            <a:xfrm>
              <a:off x="9022603" y="2251722"/>
              <a:ext cx="2054972" cy="1323439"/>
            </a:xfrm>
            <a:prstGeom prst="rect">
              <a:avLst/>
            </a:prstGeom>
            <a:solidFill>
              <a:schemeClr val="bg1">
                <a:lumMod val="95000"/>
                <a:alpha val="84000"/>
              </a:schemeClr>
            </a:solidFill>
          </p:spPr>
          <p:txBody>
            <a:bodyPr wrap="square">
              <a:spAutoFit/>
            </a:bodyPr>
            <a:lstStyle>
              <a:defPPr>
                <a:defRPr lang="en-US"/>
              </a:defPPr>
              <a:lvl1pPr>
                <a:defRPr sz="2000">
                  <a:solidFill>
                    <a:srgbClr val="2A3B4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3B4B"/>
                  </a:solidFill>
                  <a:effectLst/>
                  <a:uLnTx/>
                  <a:uFillTx/>
                  <a:latin typeface="Calibri" panose="020F0502020204030204"/>
                  <a:ea typeface="+mn-ea"/>
                  <a:cs typeface="+mn-cs"/>
                </a:rPr>
                <a:t>Attractive climates, attract people, displacing existing people</a:t>
              </a:r>
            </a:p>
          </p:txBody>
        </p:sp>
      </p:grpSp>
      <p:grpSp>
        <p:nvGrpSpPr>
          <p:cNvPr id="5" name="Group 4">
            <a:extLst>
              <a:ext uri="{FF2B5EF4-FFF2-40B4-BE49-F238E27FC236}">
                <a16:creationId xmlns:a16="http://schemas.microsoft.com/office/drawing/2014/main" id="{79AB0EC5-960F-AEE2-3894-F90DF7EACED1}"/>
              </a:ext>
            </a:extLst>
          </p:cNvPr>
          <p:cNvGrpSpPr/>
          <p:nvPr/>
        </p:nvGrpSpPr>
        <p:grpSpPr>
          <a:xfrm>
            <a:off x="2060830" y="1756736"/>
            <a:ext cx="4260340" cy="4076905"/>
            <a:chOff x="2060830" y="1756736"/>
            <a:chExt cx="4260340" cy="4076905"/>
          </a:xfrm>
        </p:grpSpPr>
        <p:pic>
          <p:nvPicPr>
            <p:cNvPr id="18" name="Picture 17" descr="Smoke in a burning forest">
              <a:extLst>
                <a:ext uri="{FF2B5EF4-FFF2-40B4-BE49-F238E27FC236}">
                  <a16:creationId xmlns:a16="http://schemas.microsoft.com/office/drawing/2014/main" id="{F154F1A0-C11D-77F6-C5A6-CCF7274F4487}"/>
                </a:ext>
              </a:extLst>
            </p:cNvPr>
            <p:cNvPicPr>
              <a:picLocks noChangeAspect="1"/>
            </p:cNvPicPr>
            <p:nvPr/>
          </p:nvPicPr>
          <p:blipFill>
            <a:blip r:embed="rId4">
              <a:extLst>
                <a:ext uri="{28A0092B-C50C-407E-A947-70E740481C1C}">
                  <a14:useLocalDpi xmlns:a14="http://schemas.microsoft.com/office/drawing/2010/main" val="0"/>
                </a:ext>
              </a:extLst>
            </a:blip>
            <a:srcRect l="4367" r="6744"/>
            <a:stretch/>
          </p:blipFill>
          <p:spPr>
            <a:xfrm>
              <a:off x="2060830" y="1756736"/>
              <a:ext cx="4260340" cy="3195256"/>
            </a:xfrm>
            <a:prstGeom prst="rect">
              <a:avLst/>
            </a:prstGeom>
          </p:spPr>
        </p:pic>
        <p:sp>
          <p:nvSpPr>
            <p:cNvPr id="19" name="TextBox 18">
              <a:extLst>
                <a:ext uri="{FF2B5EF4-FFF2-40B4-BE49-F238E27FC236}">
                  <a16:creationId xmlns:a16="http://schemas.microsoft.com/office/drawing/2014/main" id="{21DB0DD1-D8F2-8BED-21EB-48D541B14C71}"/>
                </a:ext>
              </a:extLst>
            </p:cNvPr>
            <p:cNvSpPr txBox="1"/>
            <p:nvPr/>
          </p:nvSpPr>
          <p:spPr>
            <a:xfrm>
              <a:off x="2277630" y="2020890"/>
              <a:ext cx="2054972" cy="1015663"/>
            </a:xfrm>
            <a:prstGeom prst="rect">
              <a:avLst/>
            </a:prstGeom>
            <a:solidFill>
              <a:schemeClr val="bg1">
                <a:lumMod val="95000"/>
                <a:alpha val="84000"/>
              </a:schemeClr>
            </a:solidFill>
          </p:spPr>
          <p:txBody>
            <a:bodyPr wrap="square">
              <a:spAutoFit/>
            </a:bodyPr>
            <a:lstStyle>
              <a:defPPr>
                <a:defRPr lang="en-US"/>
              </a:defPPr>
              <a:lvl1pPr>
                <a:defRPr sz="2000">
                  <a:solidFill>
                    <a:srgbClr val="2A3B4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3B4B"/>
                  </a:solidFill>
                  <a:effectLst/>
                  <a:uLnTx/>
                  <a:uFillTx/>
                  <a:latin typeface="Calibri" panose="020F0502020204030204"/>
                  <a:ea typeface="+mn-ea"/>
                  <a:cs typeface="+mn-cs"/>
                </a:rPr>
                <a:t>Dangerous climates directly displace people</a:t>
              </a:r>
            </a:p>
          </p:txBody>
        </p:sp>
        <p:cxnSp>
          <p:nvCxnSpPr>
            <p:cNvPr id="20" name="Straight Connector 19">
              <a:extLst>
                <a:ext uri="{FF2B5EF4-FFF2-40B4-BE49-F238E27FC236}">
                  <a16:creationId xmlns:a16="http://schemas.microsoft.com/office/drawing/2014/main" id="{9E18D2AA-00BD-AF41-0F1C-5AA3973F43A2}"/>
                </a:ext>
              </a:extLst>
            </p:cNvPr>
            <p:cNvCxnSpPr>
              <a:cxnSpLocks/>
            </p:cNvCxnSpPr>
            <p:nvPr/>
          </p:nvCxnSpPr>
          <p:spPr>
            <a:xfrm>
              <a:off x="2606232" y="5266481"/>
              <a:ext cx="0" cy="56716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43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2. Climate, Policy &amp; Economy impact Displacement</a:t>
            </a:r>
          </a:p>
        </p:txBody>
      </p:sp>
      <p:sp>
        <p:nvSpPr>
          <p:cNvPr id="3" name="Oval 2">
            <a:extLst>
              <a:ext uri="{FF2B5EF4-FFF2-40B4-BE49-F238E27FC236}">
                <a16:creationId xmlns:a16="http://schemas.microsoft.com/office/drawing/2014/main" id="{1735023C-2FCD-DBE2-DFE5-7848DD353353}"/>
              </a:ext>
            </a:extLst>
          </p:cNvPr>
          <p:cNvSpPr/>
          <p:nvPr/>
        </p:nvSpPr>
        <p:spPr>
          <a:xfrm>
            <a:off x="245480" y="1565923"/>
            <a:ext cx="1371600" cy="1371600"/>
          </a:xfrm>
          <a:prstGeom prst="ellipse">
            <a:avLst/>
          </a:prstGeom>
          <a:solidFill>
            <a:srgbClr val="4FC2C1">
              <a:alpha val="50000"/>
            </a:srgbClr>
          </a:solidFill>
          <a:ln w="57150">
            <a:solidFill>
              <a:srgbClr val="2A3B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F6AFFBC-30A6-D958-F6D7-F008EF75CA51}"/>
              </a:ext>
            </a:extLst>
          </p:cNvPr>
          <p:cNvSpPr txBox="1"/>
          <p:nvPr/>
        </p:nvSpPr>
        <p:spPr>
          <a:xfrm>
            <a:off x="-255595" y="2020890"/>
            <a:ext cx="237374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A3B4B"/>
                </a:solidFill>
                <a:effectLst/>
                <a:uLnTx/>
                <a:uFillTx/>
                <a:latin typeface="Calibri" panose="020F0502020204030204"/>
                <a:ea typeface="+mn-ea"/>
                <a:cs typeface="+mn-cs"/>
              </a:rPr>
              <a:t>Policy</a:t>
            </a:r>
          </a:p>
        </p:txBody>
      </p:sp>
      <p:cxnSp>
        <p:nvCxnSpPr>
          <p:cNvPr id="7" name="Straight Arrow Connector 6">
            <a:extLst>
              <a:ext uri="{FF2B5EF4-FFF2-40B4-BE49-F238E27FC236}">
                <a16:creationId xmlns:a16="http://schemas.microsoft.com/office/drawing/2014/main" id="{FC5A2BDC-978C-B56A-8EE8-773474E86444}"/>
              </a:ext>
            </a:extLst>
          </p:cNvPr>
          <p:cNvCxnSpPr/>
          <p:nvPr/>
        </p:nvCxnSpPr>
        <p:spPr>
          <a:xfrm>
            <a:off x="1284790" y="5567423"/>
            <a:ext cx="10023676" cy="0"/>
          </a:xfrm>
          <a:prstGeom prst="straightConnector1">
            <a:avLst/>
          </a:prstGeom>
          <a:ln w="127000">
            <a:solidFill>
              <a:srgbClr val="4FC2C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BB175227-E9C0-A275-0AC1-788C57B7FD75}"/>
              </a:ext>
            </a:extLst>
          </p:cNvPr>
          <p:cNvGrpSpPr/>
          <p:nvPr/>
        </p:nvGrpSpPr>
        <p:grpSpPr>
          <a:xfrm>
            <a:off x="7048128" y="1743344"/>
            <a:ext cx="4260338" cy="4090297"/>
            <a:chOff x="7048128" y="1743344"/>
            <a:chExt cx="4260338" cy="4090297"/>
          </a:xfrm>
        </p:grpSpPr>
        <p:pic>
          <p:nvPicPr>
            <p:cNvPr id="17" name="Picture 16" descr="Digital numbers art">
              <a:extLst>
                <a:ext uri="{FF2B5EF4-FFF2-40B4-BE49-F238E27FC236}">
                  <a16:creationId xmlns:a16="http://schemas.microsoft.com/office/drawing/2014/main" id="{E261450F-D024-404E-A294-4D8C9C86F80B}"/>
                </a:ext>
              </a:extLst>
            </p:cNvPr>
            <p:cNvPicPr>
              <a:picLocks noChangeAspect="1"/>
            </p:cNvPicPr>
            <p:nvPr/>
          </p:nvPicPr>
          <p:blipFill>
            <a:blip r:embed="rId3">
              <a:extLst>
                <a:ext uri="{28A0092B-C50C-407E-A947-70E740481C1C}">
                  <a14:useLocalDpi xmlns:a14="http://schemas.microsoft.com/office/drawing/2010/main" val="0"/>
                </a:ext>
              </a:extLst>
            </a:blip>
            <a:srcRect r="11297"/>
            <a:stretch/>
          </p:blipFill>
          <p:spPr>
            <a:xfrm>
              <a:off x="7048128" y="1743344"/>
              <a:ext cx="4260338" cy="3201969"/>
            </a:xfrm>
            <a:prstGeom prst="rect">
              <a:avLst/>
            </a:prstGeom>
          </p:spPr>
        </p:pic>
        <p:cxnSp>
          <p:nvCxnSpPr>
            <p:cNvPr id="9" name="Straight Connector 8">
              <a:extLst>
                <a:ext uri="{FF2B5EF4-FFF2-40B4-BE49-F238E27FC236}">
                  <a16:creationId xmlns:a16="http://schemas.microsoft.com/office/drawing/2014/main" id="{CDA9F2AB-875A-8CC3-94CA-BB193308E73E}"/>
                </a:ext>
              </a:extLst>
            </p:cNvPr>
            <p:cNvCxnSpPr>
              <a:cxnSpLocks/>
            </p:cNvCxnSpPr>
            <p:nvPr/>
          </p:nvCxnSpPr>
          <p:spPr>
            <a:xfrm>
              <a:off x="9884780" y="5266481"/>
              <a:ext cx="0" cy="56716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FD34843-7969-08F1-7F52-BA38BEA47C2C}"/>
                </a:ext>
              </a:extLst>
            </p:cNvPr>
            <p:cNvSpPr txBox="1"/>
            <p:nvPr/>
          </p:nvSpPr>
          <p:spPr>
            <a:xfrm>
              <a:off x="9022603" y="2251722"/>
              <a:ext cx="2054972" cy="1323439"/>
            </a:xfrm>
            <a:prstGeom prst="rect">
              <a:avLst/>
            </a:prstGeom>
            <a:solidFill>
              <a:schemeClr val="bg1">
                <a:lumMod val="95000"/>
                <a:alpha val="84000"/>
              </a:schemeClr>
            </a:solidFill>
          </p:spPr>
          <p:txBody>
            <a:bodyPr wrap="square">
              <a:spAutoFit/>
            </a:bodyPr>
            <a:lstStyle>
              <a:defPPr>
                <a:defRPr lang="en-US"/>
              </a:defPPr>
              <a:lvl1pPr>
                <a:defRPr sz="2000">
                  <a:solidFill>
                    <a:srgbClr val="2A3B4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3B4B"/>
                  </a:solidFill>
                  <a:effectLst/>
                  <a:uLnTx/>
                  <a:uFillTx/>
                  <a:latin typeface="Calibri" panose="020F0502020204030204"/>
                  <a:ea typeface="+mn-ea"/>
                  <a:cs typeface="+mn-cs"/>
                </a:rPr>
                <a:t>Under regulation favors investors, causing displacement</a:t>
              </a:r>
            </a:p>
          </p:txBody>
        </p:sp>
      </p:grpSp>
      <p:grpSp>
        <p:nvGrpSpPr>
          <p:cNvPr id="5" name="Group 4">
            <a:extLst>
              <a:ext uri="{FF2B5EF4-FFF2-40B4-BE49-F238E27FC236}">
                <a16:creationId xmlns:a16="http://schemas.microsoft.com/office/drawing/2014/main" id="{1F1875BF-0939-A794-A048-11EEC05775BB}"/>
              </a:ext>
            </a:extLst>
          </p:cNvPr>
          <p:cNvGrpSpPr/>
          <p:nvPr/>
        </p:nvGrpSpPr>
        <p:grpSpPr>
          <a:xfrm>
            <a:off x="2060830" y="1756736"/>
            <a:ext cx="4260340" cy="4076905"/>
            <a:chOff x="2060830" y="1756736"/>
            <a:chExt cx="4260340" cy="4076905"/>
          </a:xfrm>
        </p:grpSpPr>
        <p:pic>
          <p:nvPicPr>
            <p:cNvPr id="18" name="Picture 17" descr="Person sitting in empty room">
              <a:extLst>
                <a:ext uri="{FF2B5EF4-FFF2-40B4-BE49-F238E27FC236}">
                  <a16:creationId xmlns:a16="http://schemas.microsoft.com/office/drawing/2014/main" id="{F154F1A0-C11D-77F6-C5A6-CCF7274F4487}"/>
                </a:ext>
              </a:extLst>
            </p:cNvPr>
            <p:cNvPicPr>
              <a:picLocks noChangeAspect="1"/>
            </p:cNvPicPr>
            <p:nvPr/>
          </p:nvPicPr>
          <p:blipFill>
            <a:blip r:embed="rId4">
              <a:extLst>
                <a:ext uri="{28A0092B-C50C-407E-A947-70E740481C1C}">
                  <a14:useLocalDpi xmlns:a14="http://schemas.microsoft.com/office/drawing/2010/main" val="0"/>
                </a:ext>
              </a:extLst>
            </a:blip>
            <a:srcRect l="5578" r="5578"/>
            <a:stretch/>
          </p:blipFill>
          <p:spPr>
            <a:xfrm>
              <a:off x="2060830" y="1756736"/>
              <a:ext cx="4260340" cy="3195256"/>
            </a:xfrm>
            <a:prstGeom prst="rect">
              <a:avLst/>
            </a:prstGeom>
          </p:spPr>
        </p:pic>
        <p:sp>
          <p:nvSpPr>
            <p:cNvPr id="19" name="TextBox 18">
              <a:extLst>
                <a:ext uri="{FF2B5EF4-FFF2-40B4-BE49-F238E27FC236}">
                  <a16:creationId xmlns:a16="http://schemas.microsoft.com/office/drawing/2014/main" id="{21DB0DD1-D8F2-8BED-21EB-48D541B14C71}"/>
                </a:ext>
              </a:extLst>
            </p:cNvPr>
            <p:cNvSpPr txBox="1"/>
            <p:nvPr/>
          </p:nvSpPr>
          <p:spPr>
            <a:xfrm>
              <a:off x="2277629" y="2020890"/>
              <a:ext cx="2213347" cy="1323439"/>
            </a:xfrm>
            <a:prstGeom prst="rect">
              <a:avLst/>
            </a:prstGeom>
            <a:solidFill>
              <a:schemeClr val="bg1">
                <a:lumMod val="95000"/>
                <a:alpha val="84000"/>
              </a:schemeClr>
            </a:solidFill>
          </p:spPr>
          <p:txBody>
            <a:bodyPr wrap="square">
              <a:spAutoFit/>
            </a:bodyPr>
            <a:lstStyle>
              <a:defPPr>
                <a:defRPr lang="en-US"/>
              </a:defPPr>
              <a:lvl1pPr>
                <a:defRPr sz="2000">
                  <a:solidFill>
                    <a:srgbClr val="2A3B4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3B4B"/>
                  </a:solidFill>
                  <a:effectLst/>
                  <a:uLnTx/>
                  <a:uFillTx/>
                  <a:latin typeface="Calibri" panose="020F0502020204030204"/>
                  <a:ea typeface="+mn-ea"/>
                  <a:cs typeface="+mn-cs"/>
                </a:rPr>
                <a:t>Over regulation restricts inventory of housing, displacing people</a:t>
              </a:r>
            </a:p>
          </p:txBody>
        </p:sp>
        <p:cxnSp>
          <p:nvCxnSpPr>
            <p:cNvPr id="20" name="Straight Connector 19">
              <a:extLst>
                <a:ext uri="{FF2B5EF4-FFF2-40B4-BE49-F238E27FC236}">
                  <a16:creationId xmlns:a16="http://schemas.microsoft.com/office/drawing/2014/main" id="{9E18D2AA-00BD-AF41-0F1C-5AA3973F43A2}"/>
                </a:ext>
              </a:extLst>
            </p:cNvPr>
            <p:cNvCxnSpPr>
              <a:cxnSpLocks/>
            </p:cNvCxnSpPr>
            <p:nvPr/>
          </p:nvCxnSpPr>
          <p:spPr>
            <a:xfrm>
              <a:off x="2606232" y="5266481"/>
              <a:ext cx="0" cy="56716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1579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2. Climate, Policy &amp; Economy impact Displacement</a:t>
            </a:r>
          </a:p>
        </p:txBody>
      </p:sp>
      <p:sp>
        <p:nvSpPr>
          <p:cNvPr id="3" name="Oval 2">
            <a:extLst>
              <a:ext uri="{FF2B5EF4-FFF2-40B4-BE49-F238E27FC236}">
                <a16:creationId xmlns:a16="http://schemas.microsoft.com/office/drawing/2014/main" id="{1735023C-2FCD-DBE2-DFE5-7848DD353353}"/>
              </a:ext>
            </a:extLst>
          </p:cNvPr>
          <p:cNvSpPr/>
          <p:nvPr/>
        </p:nvSpPr>
        <p:spPr>
          <a:xfrm>
            <a:off x="245480" y="1565923"/>
            <a:ext cx="1371600" cy="1371600"/>
          </a:xfrm>
          <a:prstGeom prst="ellipse">
            <a:avLst/>
          </a:prstGeom>
          <a:solidFill>
            <a:srgbClr val="A7DBD8">
              <a:alpha val="50000"/>
            </a:srgbClr>
          </a:solidFill>
          <a:ln w="57150">
            <a:solidFill>
              <a:srgbClr val="2A3B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F6AFFBC-30A6-D958-F6D7-F008EF75CA51}"/>
              </a:ext>
            </a:extLst>
          </p:cNvPr>
          <p:cNvSpPr txBox="1"/>
          <p:nvPr/>
        </p:nvSpPr>
        <p:spPr>
          <a:xfrm>
            <a:off x="-255595" y="2020890"/>
            <a:ext cx="237374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A3B4B"/>
                </a:solidFill>
                <a:effectLst/>
                <a:uLnTx/>
                <a:uFillTx/>
                <a:latin typeface="Calibri" panose="020F0502020204030204"/>
                <a:ea typeface="+mn-ea"/>
                <a:cs typeface="+mn-cs"/>
              </a:rPr>
              <a:t>Economy</a:t>
            </a:r>
          </a:p>
        </p:txBody>
      </p:sp>
      <p:cxnSp>
        <p:nvCxnSpPr>
          <p:cNvPr id="7" name="Straight Arrow Connector 6">
            <a:extLst>
              <a:ext uri="{FF2B5EF4-FFF2-40B4-BE49-F238E27FC236}">
                <a16:creationId xmlns:a16="http://schemas.microsoft.com/office/drawing/2014/main" id="{FC5A2BDC-978C-B56A-8EE8-773474E86444}"/>
              </a:ext>
            </a:extLst>
          </p:cNvPr>
          <p:cNvCxnSpPr/>
          <p:nvPr/>
        </p:nvCxnSpPr>
        <p:spPr>
          <a:xfrm>
            <a:off x="1284790" y="5567423"/>
            <a:ext cx="10023676" cy="0"/>
          </a:xfrm>
          <a:prstGeom prst="straightConnector1">
            <a:avLst/>
          </a:prstGeom>
          <a:ln w="127000">
            <a:solidFill>
              <a:srgbClr val="E65C28"/>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AB64C42E-1E0B-E331-06FA-785CC2494C90}"/>
              </a:ext>
            </a:extLst>
          </p:cNvPr>
          <p:cNvGrpSpPr/>
          <p:nvPr/>
        </p:nvGrpSpPr>
        <p:grpSpPr>
          <a:xfrm>
            <a:off x="6817235" y="1791782"/>
            <a:ext cx="4260340" cy="4041859"/>
            <a:chOff x="6817235" y="1791782"/>
            <a:chExt cx="4260340" cy="4041859"/>
          </a:xfrm>
        </p:grpSpPr>
        <p:pic>
          <p:nvPicPr>
            <p:cNvPr id="1026" name="Picture 2" descr="San Francisco needs to designate safe sleeping sites for the homeless">
              <a:extLst>
                <a:ext uri="{FF2B5EF4-FFF2-40B4-BE49-F238E27FC236}">
                  <a16:creationId xmlns:a16="http://schemas.microsoft.com/office/drawing/2014/main" id="{A7F98A7C-77A0-33DD-048D-8BA33426C9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125"/>
            <a:stretch/>
          </p:blipFill>
          <p:spPr bwMode="auto">
            <a:xfrm>
              <a:off x="6817235" y="1791782"/>
              <a:ext cx="4260340" cy="316021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CDA9F2AB-875A-8CC3-94CA-BB193308E73E}"/>
                </a:ext>
              </a:extLst>
            </p:cNvPr>
            <p:cNvCxnSpPr>
              <a:cxnSpLocks/>
            </p:cNvCxnSpPr>
            <p:nvPr/>
          </p:nvCxnSpPr>
          <p:spPr>
            <a:xfrm>
              <a:off x="9884780" y="5266481"/>
              <a:ext cx="0" cy="56716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FD34843-7969-08F1-7F52-BA38BEA47C2C}"/>
                </a:ext>
              </a:extLst>
            </p:cNvPr>
            <p:cNvSpPr txBox="1"/>
            <p:nvPr/>
          </p:nvSpPr>
          <p:spPr>
            <a:xfrm>
              <a:off x="8733236" y="1966373"/>
              <a:ext cx="2054972" cy="1323439"/>
            </a:xfrm>
            <a:prstGeom prst="rect">
              <a:avLst/>
            </a:prstGeom>
            <a:solidFill>
              <a:schemeClr val="bg1">
                <a:lumMod val="95000"/>
                <a:alpha val="84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3B4B"/>
                  </a:solidFill>
                  <a:effectLst/>
                  <a:uLnTx/>
                  <a:uFillTx/>
                  <a:latin typeface="Calibri" panose="020F0502020204030204"/>
                  <a:ea typeface="+mn-ea"/>
                  <a:cs typeface="+mn-cs"/>
                </a:rPr>
                <a:t>Too much growth means too expensive, displacing people</a:t>
              </a:r>
            </a:p>
          </p:txBody>
        </p:sp>
      </p:grpSp>
      <p:grpSp>
        <p:nvGrpSpPr>
          <p:cNvPr id="6" name="Group 5">
            <a:extLst>
              <a:ext uri="{FF2B5EF4-FFF2-40B4-BE49-F238E27FC236}">
                <a16:creationId xmlns:a16="http://schemas.microsoft.com/office/drawing/2014/main" id="{8FBAEF06-F0F2-5F37-620C-11793D96CAEC}"/>
              </a:ext>
            </a:extLst>
          </p:cNvPr>
          <p:cNvGrpSpPr/>
          <p:nvPr/>
        </p:nvGrpSpPr>
        <p:grpSpPr>
          <a:xfrm>
            <a:off x="2036288" y="1791782"/>
            <a:ext cx="4260340" cy="4041859"/>
            <a:chOff x="2036288" y="1791782"/>
            <a:chExt cx="4260340" cy="4041859"/>
          </a:xfrm>
        </p:grpSpPr>
        <p:pic>
          <p:nvPicPr>
            <p:cNvPr id="1028" name="Picture 4" descr=" (Walter Arnold Photography LLC)">
              <a:extLst>
                <a:ext uri="{FF2B5EF4-FFF2-40B4-BE49-F238E27FC236}">
                  <a16:creationId xmlns:a16="http://schemas.microsoft.com/office/drawing/2014/main" id="{911950D5-8E3F-4451-49CB-189638B400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0430"/>
            <a:stretch/>
          </p:blipFill>
          <p:spPr bwMode="auto">
            <a:xfrm>
              <a:off x="2036288" y="1791782"/>
              <a:ext cx="4260340" cy="317292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1DB0DD1-D8F2-8BED-21EB-48D541B14C71}"/>
                </a:ext>
              </a:extLst>
            </p:cNvPr>
            <p:cNvSpPr txBox="1"/>
            <p:nvPr/>
          </p:nvSpPr>
          <p:spPr>
            <a:xfrm>
              <a:off x="2277630" y="2020890"/>
              <a:ext cx="2054972" cy="1323439"/>
            </a:xfrm>
            <a:prstGeom prst="rect">
              <a:avLst/>
            </a:prstGeom>
            <a:solidFill>
              <a:schemeClr val="bg1">
                <a:lumMod val="95000"/>
                <a:alpha val="84000"/>
              </a:schemeClr>
            </a:solidFill>
          </p:spPr>
          <p:txBody>
            <a:bodyPr wrap="square">
              <a:spAutoFit/>
            </a:bodyPr>
            <a:lstStyle>
              <a:defPPr>
                <a:defRPr lang="en-US"/>
              </a:defPPr>
              <a:lvl1pPr>
                <a:defRPr sz="2000">
                  <a:solidFill>
                    <a:srgbClr val="2A3B4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3B4B"/>
                  </a:solidFill>
                  <a:effectLst/>
                  <a:uLnTx/>
                  <a:uFillTx/>
                  <a:latin typeface="Calibri" panose="020F0502020204030204"/>
                  <a:ea typeface="+mn-ea"/>
                  <a:cs typeface="+mn-cs"/>
                </a:rPr>
                <a:t>Negative growth means less opportunity, displacing people</a:t>
              </a:r>
            </a:p>
          </p:txBody>
        </p:sp>
        <p:cxnSp>
          <p:nvCxnSpPr>
            <p:cNvPr id="20" name="Straight Connector 19">
              <a:extLst>
                <a:ext uri="{FF2B5EF4-FFF2-40B4-BE49-F238E27FC236}">
                  <a16:creationId xmlns:a16="http://schemas.microsoft.com/office/drawing/2014/main" id="{9E18D2AA-00BD-AF41-0F1C-5AA3973F43A2}"/>
                </a:ext>
              </a:extLst>
            </p:cNvPr>
            <p:cNvCxnSpPr>
              <a:cxnSpLocks/>
            </p:cNvCxnSpPr>
            <p:nvPr/>
          </p:nvCxnSpPr>
          <p:spPr>
            <a:xfrm>
              <a:off x="2606232" y="5266481"/>
              <a:ext cx="0" cy="56716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1317DA8E-44EF-1FE6-EC23-844325583765}"/>
              </a:ext>
            </a:extLst>
          </p:cNvPr>
          <p:cNvSpPr txBox="1"/>
          <p:nvPr/>
        </p:nvSpPr>
        <p:spPr>
          <a:xfrm>
            <a:off x="479143" y="6363621"/>
            <a:ext cx="445025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Photo Credit: artofabandonment.com (left), San Francisco Chronicle (right)</a:t>
            </a:r>
          </a:p>
        </p:txBody>
      </p:sp>
    </p:spTree>
    <p:extLst>
      <p:ext uri="{BB962C8B-B14F-4D97-AF65-F5344CB8AC3E}">
        <p14:creationId xmlns:p14="http://schemas.microsoft.com/office/powerpoint/2010/main" val="384769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2. Climate, Policy &amp; Economy impact Displacement</a:t>
            </a:r>
          </a:p>
        </p:txBody>
      </p:sp>
      <p:pic>
        <p:nvPicPr>
          <p:cNvPr id="7" name="Picture 6" descr="Close up of audio equipment">
            <a:extLst>
              <a:ext uri="{FF2B5EF4-FFF2-40B4-BE49-F238E27FC236}">
                <a16:creationId xmlns:a16="http://schemas.microsoft.com/office/drawing/2014/main" id="{BE9F3553-1A4A-F78B-D506-CC230F179055}"/>
              </a:ext>
            </a:extLst>
          </p:cNvPr>
          <p:cNvPicPr>
            <a:picLocks noChangeAspect="1"/>
          </p:cNvPicPr>
          <p:nvPr/>
        </p:nvPicPr>
        <p:blipFill>
          <a:blip r:embed="rId3">
            <a:extLst>
              <a:ext uri="{28A0092B-C50C-407E-A947-70E740481C1C}">
                <a14:useLocalDpi xmlns:a14="http://schemas.microsoft.com/office/drawing/2010/main" val="0"/>
              </a:ext>
            </a:extLst>
          </a:blip>
          <a:srcRect t="11701"/>
          <a:stretch/>
        </p:blipFill>
        <p:spPr>
          <a:xfrm>
            <a:off x="3125888" y="1678328"/>
            <a:ext cx="7861622" cy="4627840"/>
          </a:xfrm>
          <a:prstGeom prst="rect">
            <a:avLst/>
          </a:prstGeom>
        </p:spPr>
      </p:pic>
      <p:grpSp>
        <p:nvGrpSpPr>
          <p:cNvPr id="9" name="Group 8">
            <a:extLst>
              <a:ext uri="{FF2B5EF4-FFF2-40B4-BE49-F238E27FC236}">
                <a16:creationId xmlns:a16="http://schemas.microsoft.com/office/drawing/2014/main" id="{12336509-24DF-75AE-B4AC-DD07E5DD5AD8}"/>
              </a:ext>
            </a:extLst>
          </p:cNvPr>
          <p:cNvGrpSpPr/>
          <p:nvPr/>
        </p:nvGrpSpPr>
        <p:grpSpPr>
          <a:xfrm>
            <a:off x="705104" y="1727968"/>
            <a:ext cx="9920456" cy="1371600"/>
            <a:chOff x="705104" y="1727968"/>
            <a:chExt cx="9920456" cy="1371600"/>
          </a:xfrm>
        </p:grpSpPr>
        <p:sp>
          <p:nvSpPr>
            <p:cNvPr id="12" name="TextBox 11">
              <a:extLst>
                <a:ext uri="{FF2B5EF4-FFF2-40B4-BE49-F238E27FC236}">
                  <a16:creationId xmlns:a16="http://schemas.microsoft.com/office/drawing/2014/main" id="{69FB3FC4-3644-898D-5E3A-561E8F9EC9FB}"/>
                </a:ext>
              </a:extLst>
            </p:cNvPr>
            <p:cNvSpPr txBox="1"/>
            <p:nvPr/>
          </p:nvSpPr>
          <p:spPr>
            <a:xfrm>
              <a:off x="705104" y="2182935"/>
              <a:ext cx="237374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A3B4B"/>
                  </a:solidFill>
                  <a:effectLst/>
                  <a:uLnTx/>
                  <a:uFillTx/>
                  <a:latin typeface="Calibri" panose="020F0502020204030204"/>
                  <a:ea typeface="+mn-ea"/>
                  <a:cs typeface="+mn-cs"/>
                </a:rPr>
                <a:t>Climate</a:t>
              </a:r>
            </a:p>
          </p:txBody>
        </p:sp>
        <p:grpSp>
          <p:nvGrpSpPr>
            <p:cNvPr id="3" name="Group 2">
              <a:extLst>
                <a:ext uri="{FF2B5EF4-FFF2-40B4-BE49-F238E27FC236}">
                  <a16:creationId xmlns:a16="http://schemas.microsoft.com/office/drawing/2014/main" id="{34C4A177-BAAA-52F5-D473-4E0D75B39F60}"/>
                </a:ext>
              </a:extLst>
            </p:cNvPr>
            <p:cNvGrpSpPr/>
            <p:nvPr/>
          </p:nvGrpSpPr>
          <p:grpSpPr>
            <a:xfrm>
              <a:off x="1206179" y="1727968"/>
              <a:ext cx="9419381" cy="1371600"/>
              <a:chOff x="1206179" y="1727968"/>
              <a:chExt cx="9419381" cy="1371600"/>
            </a:xfrm>
          </p:grpSpPr>
          <p:cxnSp>
            <p:nvCxnSpPr>
              <p:cNvPr id="8" name="Straight Arrow Connector 7">
                <a:extLst>
                  <a:ext uri="{FF2B5EF4-FFF2-40B4-BE49-F238E27FC236}">
                    <a16:creationId xmlns:a16="http://schemas.microsoft.com/office/drawing/2014/main" id="{CCAADF34-74B8-0A74-AA06-DA8F6DAD4416}"/>
                  </a:ext>
                </a:extLst>
              </p:cNvPr>
              <p:cNvCxnSpPr>
                <a:cxnSpLocks/>
              </p:cNvCxnSpPr>
              <p:nvPr/>
            </p:nvCxnSpPr>
            <p:spPr>
              <a:xfrm>
                <a:off x="3541854" y="2430683"/>
                <a:ext cx="7083706" cy="0"/>
              </a:xfrm>
              <a:prstGeom prst="straightConnector1">
                <a:avLst/>
              </a:prstGeom>
              <a:ln w="127000">
                <a:solidFill>
                  <a:srgbClr val="E65C28"/>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EB405757-6C07-6E1C-293A-94661B481B01}"/>
                  </a:ext>
                </a:extLst>
              </p:cNvPr>
              <p:cNvSpPr/>
              <p:nvPr/>
            </p:nvSpPr>
            <p:spPr>
              <a:xfrm>
                <a:off x="1206179" y="1727968"/>
                <a:ext cx="1371600" cy="1371600"/>
              </a:xfrm>
              <a:prstGeom prst="ellipse">
                <a:avLst/>
              </a:prstGeom>
              <a:solidFill>
                <a:srgbClr val="E65C28">
                  <a:alpha val="50000"/>
                </a:srgbClr>
              </a:solidFill>
              <a:ln w="57150">
                <a:solidFill>
                  <a:srgbClr val="2A3B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DCE29C3F-E9C7-9F90-9547-E70D25A79D39}"/>
                  </a:ext>
                </a:extLst>
              </p:cNvPr>
              <p:cNvCxnSpPr>
                <a:cxnSpLocks/>
              </p:cNvCxnSpPr>
              <p:nvPr/>
            </p:nvCxnSpPr>
            <p:spPr>
              <a:xfrm>
                <a:off x="7868144" y="2217660"/>
                <a:ext cx="1689" cy="39977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6" name="Group 5">
            <a:extLst>
              <a:ext uri="{FF2B5EF4-FFF2-40B4-BE49-F238E27FC236}">
                <a16:creationId xmlns:a16="http://schemas.microsoft.com/office/drawing/2014/main" id="{E11BA251-D5F2-2BB2-EC13-5AC05F4EE880}"/>
              </a:ext>
            </a:extLst>
          </p:cNvPr>
          <p:cNvGrpSpPr/>
          <p:nvPr/>
        </p:nvGrpSpPr>
        <p:grpSpPr>
          <a:xfrm>
            <a:off x="703415" y="3335485"/>
            <a:ext cx="9922145" cy="1371600"/>
            <a:chOff x="703415" y="3335485"/>
            <a:chExt cx="9922145" cy="1371600"/>
          </a:xfrm>
        </p:grpSpPr>
        <p:sp>
          <p:nvSpPr>
            <p:cNvPr id="16" name="TextBox 15">
              <a:extLst>
                <a:ext uri="{FF2B5EF4-FFF2-40B4-BE49-F238E27FC236}">
                  <a16:creationId xmlns:a16="http://schemas.microsoft.com/office/drawing/2014/main" id="{515988F2-6792-3A2F-BCE0-FC07AE34FBC6}"/>
                </a:ext>
              </a:extLst>
            </p:cNvPr>
            <p:cNvSpPr txBox="1"/>
            <p:nvPr/>
          </p:nvSpPr>
          <p:spPr>
            <a:xfrm>
              <a:off x="703415" y="3790452"/>
              <a:ext cx="237374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A3B4B"/>
                  </a:solidFill>
                  <a:effectLst/>
                  <a:uLnTx/>
                  <a:uFillTx/>
                  <a:latin typeface="Calibri" panose="020F0502020204030204"/>
                  <a:ea typeface="+mn-ea"/>
                  <a:cs typeface="+mn-cs"/>
                </a:rPr>
                <a:t>Policy</a:t>
              </a:r>
            </a:p>
          </p:txBody>
        </p:sp>
        <p:grpSp>
          <p:nvGrpSpPr>
            <p:cNvPr id="4" name="Group 3">
              <a:extLst>
                <a:ext uri="{FF2B5EF4-FFF2-40B4-BE49-F238E27FC236}">
                  <a16:creationId xmlns:a16="http://schemas.microsoft.com/office/drawing/2014/main" id="{AB451E03-272F-D96E-FC27-C45995E9C35D}"/>
                </a:ext>
              </a:extLst>
            </p:cNvPr>
            <p:cNvGrpSpPr/>
            <p:nvPr/>
          </p:nvGrpSpPr>
          <p:grpSpPr>
            <a:xfrm>
              <a:off x="1204490" y="3335485"/>
              <a:ext cx="9421070" cy="1371600"/>
              <a:chOff x="1204490" y="3335485"/>
              <a:chExt cx="9421070" cy="1371600"/>
            </a:xfrm>
          </p:grpSpPr>
          <p:sp>
            <p:nvSpPr>
              <p:cNvPr id="15" name="Oval 14">
                <a:extLst>
                  <a:ext uri="{FF2B5EF4-FFF2-40B4-BE49-F238E27FC236}">
                    <a16:creationId xmlns:a16="http://schemas.microsoft.com/office/drawing/2014/main" id="{D34682DC-C62B-271A-19AC-B3980E6A0564}"/>
                  </a:ext>
                </a:extLst>
              </p:cNvPr>
              <p:cNvSpPr/>
              <p:nvPr/>
            </p:nvSpPr>
            <p:spPr>
              <a:xfrm>
                <a:off x="1204490" y="3335485"/>
                <a:ext cx="1371600" cy="1371600"/>
              </a:xfrm>
              <a:prstGeom prst="ellipse">
                <a:avLst/>
              </a:prstGeom>
              <a:solidFill>
                <a:srgbClr val="4FC2C1">
                  <a:alpha val="50000"/>
                </a:srgbClr>
              </a:solidFill>
              <a:ln w="57150">
                <a:solidFill>
                  <a:srgbClr val="2A3B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3" name="Straight Arrow Connector 22">
                <a:extLst>
                  <a:ext uri="{FF2B5EF4-FFF2-40B4-BE49-F238E27FC236}">
                    <a16:creationId xmlns:a16="http://schemas.microsoft.com/office/drawing/2014/main" id="{B49617A5-05FC-E871-0ABC-18F30D6CFCFB}"/>
                  </a:ext>
                </a:extLst>
              </p:cNvPr>
              <p:cNvCxnSpPr>
                <a:cxnSpLocks/>
              </p:cNvCxnSpPr>
              <p:nvPr/>
            </p:nvCxnSpPr>
            <p:spPr>
              <a:xfrm>
                <a:off x="3541854" y="4006769"/>
                <a:ext cx="7083706" cy="0"/>
              </a:xfrm>
              <a:prstGeom prst="straightConnector1">
                <a:avLst/>
              </a:prstGeom>
              <a:ln w="127000">
                <a:solidFill>
                  <a:srgbClr val="4FC2C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1BE9F3D-D7F9-239A-9CB1-0827B3997568}"/>
                  </a:ext>
                </a:extLst>
              </p:cNvPr>
              <p:cNvCxnSpPr>
                <a:cxnSpLocks/>
              </p:cNvCxnSpPr>
              <p:nvPr/>
            </p:nvCxnSpPr>
            <p:spPr>
              <a:xfrm>
                <a:off x="6342215" y="3784449"/>
                <a:ext cx="1689" cy="39977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5" name="Group 4">
            <a:extLst>
              <a:ext uri="{FF2B5EF4-FFF2-40B4-BE49-F238E27FC236}">
                <a16:creationId xmlns:a16="http://schemas.microsoft.com/office/drawing/2014/main" id="{CADE9FBD-B075-249D-5C5B-E54CA63789DA}"/>
              </a:ext>
            </a:extLst>
          </p:cNvPr>
          <p:cNvGrpSpPr/>
          <p:nvPr/>
        </p:nvGrpSpPr>
        <p:grpSpPr>
          <a:xfrm>
            <a:off x="741287" y="5004015"/>
            <a:ext cx="9884273" cy="1371600"/>
            <a:chOff x="741287" y="5004015"/>
            <a:chExt cx="9884273" cy="1371600"/>
          </a:xfrm>
        </p:grpSpPr>
        <p:sp>
          <p:nvSpPr>
            <p:cNvPr id="21" name="Oval 20">
              <a:extLst>
                <a:ext uri="{FF2B5EF4-FFF2-40B4-BE49-F238E27FC236}">
                  <a16:creationId xmlns:a16="http://schemas.microsoft.com/office/drawing/2014/main" id="{F7B17D12-26DA-8226-6D2C-04AEC8A49D8E}"/>
                </a:ext>
              </a:extLst>
            </p:cNvPr>
            <p:cNvSpPr/>
            <p:nvPr/>
          </p:nvSpPr>
          <p:spPr>
            <a:xfrm>
              <a:off x="1242362" y="5004015"/>
              <a:ext cx="1371600" cy="1371600"/>
            </a:xfrm>
            <a:prstGeom prst="ellipse">
              <a:avLst/>
            </a:prstGeom>
            <a:solidFill>
              <a:srgbClr val="A7DBD8">
                <a:alpha val="50000"/>
              </a:srgbClr>
            </a:solidFill>
            <a:ln w="57150">
              <a:solidFill>
                <a:srgbClr val="2A3B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CE32A2FA-4C7A-C138-A842-A07A4471B1A6}"/>
                </a:ext>
              </a:extLst>
            </p:cNvPr>
            <p:cNvSpPr txBox="1"/>
            <p:nvPr/>
          </p:nvSpPr>
          <p:spPr>
            <a:xfrm>
              <a:off x="741287" y="5458982"/>
              <a:ext cx="237374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A3B4B"/>
                  </a:solidFill>
                  <a:effectLst/>
                  <a:uLnTx/>
                  <a:uFillTx/>
                  <a:latin typeface="Calibri" panose="020F0502020204030204"/>
                  <a:ea typeface="+mn-ea"/>
                  <a:cs typeface="+mn-cs"/>
                </a:rPr>
                <a:t>Economy</a:t>
              </a:r>
            </a:p>
          </p:txBody>
        </p:sp>
        <p:cxnSp>
          <p:nvCxnSpPr>
            <p:cNvPr id="24" name="Straight Arrow Connector 23">
              <a:extLst>
                <a:ext uri="{FF2B5EF4-FFF2-40B4-BE49-F238E27FC236}">
                  <a16:creationId xmlns:a16="http://schemas.microsoft.com/office/drawing/2014/main" id="{72BE6B01-D345-FC48-A4EE-C1A36B77F56D}"/>
                </a:ext>
              </a:extLst>
            </p:cNvPr>
            <p:cNvCxnSpPr>
              <a:cxnSpLocks/>
            </p:cNvCxnSpPr>
            <p:nvPr/>
          </p:nvCxnSpPr>
          <p:spPr>
            <a:xfrm>
              <a:off x="3541854" y="5569351"/>
              <a:ext cx="7083706" cy="0"/>
            </a:xfrm>
            <a:prstGeom prst="straightConnector1">
              <a:avLst/>
            </a:prstGeom>
            <a:ln w="127000">
              <a:solidFill>
                <a:srgbClr val="A7DBD8"/>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9C7F547-2A8C-AB66-1475-1F2B3BD083F1}"/>
                </a:ext>
              </a:extLst>
            </p:cNvPr>
            <p:cNvCxnSpPr>
              <a:cxnSpLocks/>
            </p:cNvCxnSpPr>
            <p:nvPr/>
          </p:nvCxnSpPr>
          <p:spPr>
            <a:xfrm>
              <a:off x="6955673" y="5369464"/>
              <a:ext cx="1689" cy="39977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7611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p:txBody>
          <a:bodyPr/>
          <a:lstStyle/>
          <a:p>
            <a:r>
              <a:rPr lang="en-US" dirty="0"/>
              <a:t>Why are we here today?</a:t>
            </a:r>
          </a:p>
        </p:txBody>
      </p:sp>
      <p:sp>
        <p:nvSpPr>
          <p:cNvPr id="10" name="TextBox 9">
            <a:extLst>
              <a:ext uri="{FF2B5EF4-FFF2-40B4-BE49-F238E27FC236}">
                <a16:creationId xmlns:a16="http://schemas.microsoft.com/office/drawing/2014/main" id="{04060CE2-2E49-63A0-E910-45B63475385C}"/>
              </a:ext>
            </a:extLst>
          </p:cNvPr>
          <p:cNvSpPr txBox="1"/>
          <p:nvPr/>
        </p:nvSpPr>
        <p:spPr>
          <a:xfrm>
            <a:off x="616834" y="1731170"/>
            <a:ext cx="10958331"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Calibri" panose="020F0502020204030204"/>
                <a:ea typeface="+mn-ea"/>
                <a:cs typeface="+mn-cs"/>
              </a:rPr>
              <a:t>1:00 – 1:40		</a:t>
            </a:r>
            <a:r>
              <a:rPr kumimoji="0" lang="en-US" sz="2800" b="1" i="0" u="none" strike="noStrike" kern="1200" cap="none" spc="0" normalizeH="0" baseline="0" noProof="0" dirty="0">
                <a:ln>
                  <a:noFill/>
                </a:ln>
                <a:effectLst/>
                <a:uLnTx/>
                <a:uFillTx/>
                <a:latin typeface="Calibri" panose="020F0502020204030204"/>
                <a:ea typeface="+mn-ea"/>
                <a:cs typeface="+mn-cs"/>
              </a:rPr>
              <a:t>Elements of Displacement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a:rPr>
              <a:t>1:40 – 1:50		Breakout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Calibri" panose="020F0502020204030204"/>
                <a:ea typeface="+mn-ea"/>
                <a:cs typeface="+mn-cs"/>
              </a:rPr>
              <a:t>1:50 – 2:00		Report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Calibri" panose="020F0502020204030204"/>
                <a:ea typeface="+mn-ea"/>
                <a:cs typeface="+mn-cs"/>
              </a:rPr>
              <a:t>2:00 – 2:40 </a:t>
            </a:r>
            <a:r>
              <a:rPr lang="en-US" sz="2800" dirty="0">
                <a:latin typeface="Calibri" panose="020F0502020204030204"/>
              </a:rPr>
              <a:t>		</a:t>
            </a:r>
            <a:r>
              <a:rPr lang="en-US" sz="2800" b="1" dirty="0">
                <a:latin typeface="Calibri" panose="020F0502020204030204"/>
              </a:rPr>
              <a:t>Measuring Displacement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a:rPr>
              <a:t>2:40 – 2:50		Breakout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Calibri" panose="020F0502020204030204"/>
                <a:ea typeface="+mn-ea"/>
                <a:cs typeface="+mn-cs"/>
              </a:rPr>
              <a:t>2:50 – 3:00 </a:t>
            </a:r>
            <a:r>
              <a:rPr lang="en-US" sz="2800" dirty="0">
                <a:latin typeface="Calibri" panose="020F0502020204030204"/>
              </a:rPr>
              <a:t>		Report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Calibri" panose="020F0502020204030204"/>
                <a:ea typeface="+mn-ea"/>
                <a:cs typeface="+mn-cs"/>
              </a:rPr>
              <a:t>3:00 – 3:40 </a:t>
            </a:r>
            <a:r>
              <a:rPr lang="en-US" sz="2800" dirty="0">
                <a:latin typeface="Calibri" panose="020F0502020204030204"/>
              </a:rPr>
              <a:t>		</a:t>
            </a:r>
            <a:r>
              <a:rPr lang="en-US" sz="2800" b="1" dirty="0">
                <a:latin typeface="Calibri" panose="020F0502020204030204"/>
              </a:rPr>
              <a:t>Policy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a:rPr>
              <a:t>3:40 – 3:50		Breakout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Calibri" panose="020F0502020204030204"/>
                <a:ea typeface="+mn-ea"/>
                <a:cs typeface="+mn-cs"/>
              </a:rPr>
              <a:t>3:50 – 4:00 </a:t>
            </a:r>
            <a:r>
              <a:rPr lang="en-US" sz="2800" dirty="0">
                <a:latin typeface="Calibri" panose="020F0502020204030204"/>
              </a:rPr>
              <a:t>		Report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latin typeface="Calibri" panose="020F0502020204030204"/>
            </a:endParaRPr>
          </a:p>
        </p:txBody>
      </p:sp>
    </p:spTree>
    <p:extLst>
      <p:ext uri="{BB962C8B-B14F-4D97-AF65-F5344CB8AC3E}">
        <p14:creationId xmlns:p14="http://schemas.microsoft.com/office/powerpoint/2010/main" val="4035862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3. Early elements hard to see</a:t>
            </a:r>
          </a:p>
        </p:txBody>
      </p:sp>
      <p:pic>
        <p:nvPicPr>
          <p:cNvPr id="4" name="Picture 3" descr="A diagram of different types of housing&#10;&#10;Description automatically generated">
            <a:extLst>
              <a:ext uri="{FF2B5EF4-FFF2-40B4-BE49-F238E27FC236}">
                <a16:creationId xmlns:a16="http://schemas.microsoft.com/office/drawing/2014/main" id="{6C6AE033-AECF-2DB8-7F9B-80B565A4E167}"/>
              </a:ext>
            </a:extLst>
          </p:cNvPr>
          <p:cNvPicPr>
            <a:picLocks noChangeAspect="1"/>
          </p:cNvPicPr>
          <p:nvPr/>
        </p:nvPicPr>
        <p:blipFill>
          <a:blip r:embed="rId3">
            <a:extLst>
              <a:ext uri="{28A0092B-C50C-407E-A947-70E740481C1C}">
                <a14:useLocalDpi xmlns:a14="http://schemas.microsoft.com/office/drawing/2010/main" val="0"/>
              </a:ext>
            </a:extLst>
          </a:blip>
          <a:srcRect t="15358" b="9536"/>
          <a:stretch/>
        </p:blipFill>
        <p:spPr>
          <a:xfrm>
            <a:off x="1658470" y="1620455"/>
            <a:ext cx="8875059" cy="5150734"/>
          </a:xfrm>
          <a:prstGeom prst="rect">
            <a:avLst/>
          </a:prstGeom>
        </p:spPr>
      </p:pic>
      <p:sp>
        <p:nvSpPr>
          <p:cNvPr id="6" name="TextBox 5">
            <a:extLst>
              <a:ext uri="{FF2B5EF4-FFF2-40B4-BE49-F238E27FC236}">
                <a16:creationId xmlns:a16="http://schemas.microsoft.com/office/drawing/2014/main" id="{F4FC31A2-9FFB-6959-0912-47D760636475}"/>
              </a:ext>
            </a:extLst>
          </p:cNvPr>
          <p:cNvSpPr txBox="1"/>
          <p:nvPr/>
        </p:nvSpPr>
        <p:spPr>
          <a:xfrm>
            <a:off x="10319795" y="5201529"/>
            <a:ext cx="1872205" cy="156966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Drawing on the definition provided in Phillips, M., Smith, D., Brooking, H., &amp; </a:t>
            </a:r>
            <a:r>
              <a:rPr kumimoji="0" lang="en-US" sz="800" b="0" i="0" u="none" strike="noStrike" kern="1200" cap="none" spc="0" normalizeH="0" baseline="0" noProof="0" dirty="0" err="1">
                <a:ln>
                  <a:noFill/>
                </a:ln>
                <a:solidFill>
                  <a:prstClr val="black"/>
                </a:solidFill>
                <a:effectLst/>
                <a:uLnTx/>
                <a:uFillTx/>
                <a:latin typeface="Calibri" panose="020F0502020204030204"/>
                <a:ea typeface="+mn-ea"/>
                <a:cs typeface="+mn-cs"/>
              </a:rPr>
              <a:t>Duer</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M. (2021). Re-placing displacement in gentriﬁcation studies: Temporality and multi-dimensionality in rural gentriﬁcation displacement. </a:t>
            </a:r>
            <a:r>
              <a:rPr kumimoji="0" lang="en-US" sz="800" b="0" i="0" u="none" strike="noStrike" kern="1200" cap="none" spc="0" normalizeH="0" baseline="0" noProof="0" dirty="0" err="1">
                <a:ln>
                  <a:noFill/>
                </a:ln>
                <a:solidFill>
                  <a:prstClr val="black"/>
                </a:solidFill>
                <a:effectLst/>
                <a:uLnTx/>
                <a:uFillTx/>
                <a:latin typeface="Calibri" panose="020F0502020204030204"/>
                <a:ea typeface="+mn-ea"/>
                <a:cs typeface="+mn-cs"/>
              </a:rPr>
              <a:t>Geoforum</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118, 66–82. (citied by Robinson, Nicole, PhD </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"Recidivism Among Black Men Living in Racialized and Carceral Neighborhoods and the Role of Gentriﬁcation" (2022). Theses and Dissertations. 2935.)</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2067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4. Not just homeowners</a:t>
            </a:r>
          </a:p>
        </p:txBody>
      </p:sp>
      <p:grpSp>
        <p:nvGrpSpPr>
          <p:cNvPr id="7" name="Group 6">
            <a:extLst>
              <a:ext uri="{FF2B5EF4-FFF2-40B4-BE49-F238E27FC236}">
                <a16:creationId xmlns:a16="http://schemas.microsoft.com/office/drawing/2014/main" id="{89AB46FA-9A0B-8428-9101-E9C620C124F0}"/>
              </a:ext>
            </a:extLst>
          </p:cNvPr>
          <p:cNvGrpSpPr/>
          <p:nvPr/>
        </p:nvGrpSpPr>
        <p:grpSpPr>
          <a:xfrm>
            <a:off x="6362700" y="4165672"/>
            <a:ext cx="2238482" cy="705186"/>
            <a:chOff x="895349" y="3163546"/>
            <a:chExt cx="2825004" cy="1433158"/>
          </a:xfrm>
        </p:grpSpPr>
        <p:sp>
          <p:nvSpPr>
            <p:cNvPr id="8" name="Freeform: Shape 7">
              <a:extLst>
                <a:ext uri="{FF2B5EF4-FFF2-40B4-BE49-F238E27FC236}">
                  <a16:creationId xmlns:a16="http://schemas.microsoft.com/office/drawing/2014/main" id="{715833DA-C89D-5522-A74F-DA0477160712}"/>
                </a:ext>
              </a:extLst>
            </p:cNvPr>
            <p:cNvSpPr/>
            <p:nvPr/>
          </p:nvSpPr>
          <p:spPr>
            <a:xfrm>
              <a:off x="895349" y="3163546"/>
              <a:ext cx="2825003" cy="1277471"/>
            </a:xfrm>
            <a:custGeom>
              <a:avLst/>
              <a:gdLst>
                <a:gd name="connsiteX0" fmla="*/ 0 w 3524250"/>
                <a:gd name="connsiteY0" fmla="*/ 1752600 h 1809750"/>
                <a:gd name="connsiteX1" fmla="*/ 1123950 w 3524250"/>
                <a:gd name="connsiteY1" fmla="*/ 0 h 1809750"/>
                <a:gd name="connsiteX2" fmla="*/ 3524250 w 3524250"/>
                <a:gd name="connsiteY2" fmla="*/ 0 h 1809750"/>
                <a:gd name="connsiteX3" fmla="*/ 2381250 w 3524250"/>
                <a:gd name="connsiteY3" fmla="*/ 1809750 h 1809750"/>
                <a:gd name="connsiteX4" fmla="*/ 0 w 3524250"/>
                <a:gd name="connsiteY4" fmla="*/ 1752600 h 1809750"/>
                <a:gd name="connsiteX0" fmla="*/ 0 w 3524250"/>
                <a:gd name="connsiteY0" fmla="*/ 1815353 h 1815353"/>
                <a:gd name="connsiteX1" fmla="*/ 1123950 w 3524250"/>
                <a:gd name="connsiteY1" fmla="*/ 0 h 1815353"/>
                <a:gd name="connsiteX2" fmla="*/ 3524250 w 3524250"/>
                <a:gd name="connsiteY2" fmla="*/ 0 h 1815353"/>
                <a:gd name="connsiteX3" fmla="*/ 2381250 w 3524250"/>
                <a:gd name="connsiteY3" fmla="*/ 1809750 h 1815353"/>
                <a:gd name="connsiteX4" fmla="*/ 0 w 3524250"/>
                <a:gd name="connsiteY4" fmla="*/ 1815353 h 1815353"/>
                <a:gd name="connsiteX0" fmla="*/ 0 w 3443568"/>
                <a:gd name="connsiteY0" fmla="*/ 1851212 h 1851212"/>
                <a:gd name="connsiteX1" fmla="*/ 1123950 w 3443568"/>
                <a:gd name="connsiteY1" fmla="*/ 35859 h 1851212"/>
                <a:gd name="connsiteX2" fmla="*/ 3443568 w 3443568"/>
                <a:gd name="connsiteY2" fmla="*/ 0 h 1851212"/>
                <a:gd name="connsiteX3" fmla="*/ 2381250 w 3443568"/>
                <a:gd name="connsiteY3" fmla="*/ 1845609 h 1851212"/>
                <a:gd name="connsiteX4" fmla="*/ 0 w 3443568"/>
                <a:gd name="connsiteY4" fmla="*/ 1851212 h 1851212"/>
                <a:gd name="connsiteX0" fmla="*/ 0 w 3506320"/>
                <a:gd name="connsiteY0" fmla="*/ 1815353 h 1815353"/>
                <a:gd name="connsiteX1" fmla="*/ 1123950 w 3506320"/>
                <a:gd name="connsiteY1" fmla="*/ 0 h 1815353"/>
                <a:gd name="connsiteX2" fmla="*/ 3506320 w 3506320"/>
                <a:gd name="connsiteY2" fmla="*/ 502023 h 1815353"/>
                <a:gd name="connsiteX3" fmla="*/ 2381250 w 3506320"/>
                <a:gd name="connsiteY3" fmla="*/ 1809750 h 1815353"/>
                <a:gd name="connsiteX4" fmla="*/ 0 w 3506320"/>
                <a:gd name="connsiteY4" fmla="*/ 1815353 h 1815353"/>
                <a:gd name="connsiteX0" fmla="*/ 0 w 3506320"/>
                <a:gd name="connsiteY0" fmla="*/ 1313330 h 1313330"/>
                <a:gd name="connsiteX1" fmla="*/ 711573 w 3506320"/>
                <a:gd name="connsiteY1" fmla="*/ 44824 h 1313330"/>
                <a:gd name="connsiteX2" fmla="*/ 3506320 w 3506320"/>
                <a:gd name="connsiteY2" fmla="*/ 0 h 1313330"/>
                <a:gd name="connsiteX3" fmla="*/ 2381250 w 3506320"/>
                <a:gd name="connsiteY3" fmla="*/ 1307727 h 1313330"/>
                <a:gd name="connsiteX4" fmla="*/ 0 w 3506320"/>
                <a:gd name="connsiteY4" fmla="*/ 1313330 h 1313330"/>
                <a:gd name="connsiteX0" fmla="*/ 0 w 2825003"/>
                <a:gd name="connsiteY0" fmla="*/ 1268506 h 1268506"/>
                <a:gd name="connsiteX1" fmla="*/ 711573 w 2825003"/>
                <a:gd name="connsiteY1" fmla="*/ 0 h 1268506"/>
                <a:gd name="connsiteX2" fmla="*/ 2825003 w 2825003"/>
                <a:gd name="connsiteY2" fmla="*/ 17929 h 1268506"/>
                <a:gd name="connsiteX3" fmla="*/ 2381250 w 2825003"/>
                <a:gd name="connsiteY3" fmla="*/ 1262903 h 1268506"/>
                <a:gd name="connsiteX4" fmla="*/ 0 w 2825003"/>
                <a:gd name="connsiteY4" fmla="*/ 1268506 h 1268506"/>
                <a:gd name="connsiteX0" fmla="*/ 0 w 2825003"/>
                <a:gd name="connsiteY0" fmla="*/ 1277471 h 1277471"/>
                <a:gd name="connsiteX1" fmla="*/ 711573 w 2825003"/>
                <a:gd name="connsiteY1" fmla="*/ 8965 h 1277471"/>
                <a:gd name="connsiteX2" fmla="*/ 2825003 w 2825003"/>
                <a:gd name="connsiteY2" fmla="*/ 0 h 1277471"/>
                <a:gd name="connsiteX3" fmla="*/ 2381250 w 2825003"/>
                <a:gd name="connsiteY3" fmla="*/ 1271868 h 1277471"/>
                <a:gd name="connsiteX4" fmla="*/ 0 w 2825003"/>
                <a:gd name="connsiteY4" fmla="*/ 1277471 h 127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003" h="1277471">
                  <a:moveTo>
                    <a:pt x="0" y="1277471"/>
                  </a:moveTo>
                  <a:lnTo>
                    <a:pt x="711573" y="8965"/>
                  </a:lnTo>
                  <a:lnTo>
                    <a:pt x="2825003" y="0"/>
                  </a:lnTo>
                  <a:lnTo>
                    <a:pt x="2381250" y="1271868"/>
                  </a:lnTo>
                  <a:lnTo>
                    <a:pt x="0" y="1277471"/>
                  </a:lnTo>
                  <a:close/>
                </a:path>
              </a:pathLst>
            </a:cu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88CA8B0-E418-0F17-F052-4F7BC46BB9DC}"/>
                </a:ext>
              </a:extLst>
            </p:cNvPr>
            <p:cNvSpPr/>
            <p:nvPr/>
          </p:nvSpPr>
          <p:spPr>
            <a:xfrm>
              <a:off x="895350" y="4435414"/>
              <a:ext cx="2385732" cy="161290"/>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5B19E312-A565-9F25-48B5-411F4EC7C7D5}"/>
                </a:ext>
              </a:extLst>
            </p:cNvPr>
            <p:cNvSpPr/>
            <p:nvPr/>
          </p:nvSpPr>
          <p:spPr>
            <a:xfrm>
              <a:off x="3281082" y="3166908"/>
              <a:ext cx="439271" cy="1416423"/>
            </a:xfrm>
            <a:custGeom>
              <a:avLst/>
              <a:gdLst>
                <a:gd name="connsiteX0" fmla="*/ 0 w 439271"/>
                <a:gd name="connsiteY0" fmla="*/ 1416423 h 1416423"/>
                <a:gd name="connsiteX1" fmla="*/ 439271 w 439271"/>
                <a:gd name="connsiteY1" fmla="*/ 188259 h 1416423"/>
                <a:gd name="connsiteX2" fmla="*/ 439271 w 439271"/>
                <a:gd name="connsiteY2" fmla="*/ 0 h 1416423"/>
                <a:gd name="connsiteX3" fmla="*/ 8965 w 439271"/>
                <a:gd name="connsiteY3" fmla="*/ 1255059 h 1416423"/>
                <a:gd name="connsiteX4" fmla="*/ 0 w 439271"/>
                <a:gd name="connsiteY4" fmla="*/ 1416423 h 1416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1" h="1416423">
                  <a:moveTo>
                    <a:pt x="0" y="1416423"/>
                  </a:moveTo>
                  <a:lnTo>
                    <a:pt x="439271" y="188259"/>
                  </a:lnTo>
                  <a:lnTo>
                    <a:pt x="439271" y="0"/>
                  </a:lnTo>
                  <a:lnTo>
                    <a:pt x="8965" y="1255059"/>
                  </a:lnTo>
                  <a:lnTo>
                    <a:pt x="0" y="1416423"/>
                  </a:lnTo>
                  <a:close/>
                </a:path>
              </a:pathLst>
            </a:cu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67D54BB5-0BF9-CED6-5238-AC71AAC2A67C}"/>
              </a:ext>
            </a:extLst>
          </p:cNvPr>
          <p:cNvGrpSpPr/>
          <p:nvPr/>
        </p:nvGrpSpPr>
        <p:grpSpPr>
          <a:xfrm>
            <a:off x="3802929" y="4169037"/>
            <a:ext cx="2238482" cy="705186"/>
            <a:chOff x="895349" y="3163546"/>
            <a:chExt cx="2825004" cy="1433158"/>
          </a:xfrm>
        </p:grpSpPr>
        <p:sp>
          <p:nvSpPr>
            <p:cNvPr id="12" name="Freeform: Shape 11">
              <a:extLst>
                <a:ext uri="{FF2B5EF4-FFF2-40B4-BE49-F238E27FC236}">
                  <a16:creationId xmlns:a16="http://schemas.microsoft.com/office/drawing/2014/main" id="{14E7600C-BA56-55FA-2BED-F0D6964A897E}"/>
                </a:ext>
              </a:extLst>
            </p:cNvPr>
            <p:cNvSpPr/>
            <p:nvPr/>
          </p:nvSpPr>
          <p:spPr>
            <a:xfrm>
              <a:off x="895349" y="3163546"/>
              <a:ext cx="2825003" cy="1277471"/>
            </a:xfrm>
            <a:custGeom>
              <a:avLst/>
              <a:gdLst>
                <a:gd name="connsiteX0" fmla="*/ 0 w 3524250"/>
                <a:gd name="connsiteY0" fmla="*/ 1752600 h 1809750"/>
                <a:gd name="connsiteX1" fmla="*/ 1123950 w 3524250"/>
                <a:gd name="connsiteY1" fmla="*/ 0 h 1809750"/>
                <a:gd name="connsiteX2" fmla="*/ 3524250 w 3524250"/>
                <a:gd name="connsiteY2" fmla="*/ 0 h 1809750"/>
                <a:gd name="connsiteX3" fmla="*/ 2381250 w 3524250"/>
                <a:gd name="connsiteY3" fmla="*/ 1809750 h 1809750"/>
                <a:gd name="connsiteX4" fmla="*/ 0 w 3524250"/>
                <a:gd name="connsiteY4" fmla="*/ 1752600 h 1809750"/>
                <a:gd name="connsiteX0" fmla="*/ 0 w 3524250"/>
                <a:gd name="connsiteY0" fmla="*/ 1815353 h 1815353"/>
                <a:gd name="connsiteX1" fmla="*/ 1123950 w 3524250"/>
                <a:gd name="connsiteY1" fmla="*/ 0 h 1815353"/>
                <a:gd name="connsiteX2" fmla="*/ 3524250 w 3524250"/>
                <a:gd name="connsiteY2" fmla="*/ 0 h 1815353"/>
                <a:gd name="connsiteX3" fmla="*/ 2381250 w 3524250"/>
                <a:gd name="connsiteY3" fmla="*/ 1809750 h 1815353"/>
                <a:gd name="connsiteX4" fmla="*/ 0 w 3524250"/>
                <a:gd name="connsiteY4" fmla="*/ 1815353 h 1815353"/>
                <a:gd name="connsiteX0" fmla="*/ 0 w 3443568"/>
                <a:gd name="connsiteY0" fmla="*/ 1851212 h 1851212"/>
                <a:gd name="connsiteX1" fmla="*/ 1123950 w 3443568"/>
                <a:gd name="connsiteY1" fmla="*/ 35859 h 1851212"/>
                <a:gd name="connsiteX2" fmla="*/ 3443568 w 3443568"/>
                <a:gd name="connsiteY2" fmla="*/ 0 h 1851212"/>
                <a:gd name="connsiteX3" fmla="*/ 2381250 w 3443568"/>
                <a:gd name="connsiteY3" fmla="*/ 1845609 h 1851212"/>
                <a:gd name="connsiteX4" fmla="*/ 0 w 3443568"/>
                <a:gd name="connsiteY4" fmla="*/ 1851212 h 1851212"/>
                <a:gd name="connsiteX0" fmla="*/ 0 w 3506320"/>
                <a:gd name="connsiteY0" fmla="*/ 1815353 h 1815353"/>
                <a:gd name="connsiteX1" fmla="*/ 1123950 w 3506320"/>
                <a:gd name="connsiteY1" fmla="*/ 0 h 1815353"/>
                <a:gd name="connsiteX2" fmla="*/ 3506320 w 3506320"/>
                <a:gd name="connsiteY2" fmla="*/ 502023 h 1815353"/>
                <a:gd name="connsiteX3" fmla="*/ 2381250 w 3506320"/>
                <a:gd name="connsiteY3" fmla="*/ 1809750 h 1815353"/>
                <a:gd name="connsiteX4" fmla="*/ 0 w 3506320"/>
                <a:gd name="connsiteY4" fmla="*/ 1815353 h 1815353"/>
                <a:gd name="connsiteX0" fmla="*/ 0 w 3506320"/>
                <a:gd name="connsiteY0" fmla="*/ 1313330 h 1313330"/>
                <a:gd name="connsiteX1" fmla="*/ 711573 w 3506320"/>
                <a:gd name="connsiteY1" fmla="*/ 44824 h 1313330"/>
                <a:gd name="connsiteX2" fmla="*/ 3506320 w 3506320"/>
                <a:gd name="connsiteY2" fmla="*/ 0 h 1313330"/>
                <a:gd name="connsiteX3" fmla="*/ 2381250 w 3506320"/>
                <a:gd name="connsiteY3" fmla="*/ 1307727 h 1313330"/>
                <a:gd name="connsiteX4" fmla="*/ 0 w 3506320"/>
                <a:gd name="connsiteY4" fmla="*/ 1313330 h 1313330"/>
                <a:gd name="connsiteX0" fmla="*/ 0 w 2825003"/>
                <a:gd name="connsiteY0" fmla="*/ 1268506 h 1268506"/>
                <a:gd name="connsiteX1" fmla="*/ 711573 w 2825003"/>
                <a:gd name="connsiteY1" fmla="*/ 0 h 1268506"/>
                <a:gd name="connsiteX2" fmla="*/ 2825003 w 2825003"/>
                <a:gd name="connsiteY2" fmla="*/ 17929 h 1268506"/>
                <a:gd name="connsiteX3" fmla="*/ 2381250 w 2825003"/>
                <a:gd name="connsiteY3" fmla="*/ 1262903 h 1268506"/>
                <a:gd name="connsiteX4" fmla="*/ 0 w 2825003"/>
                <a:gd name="connsiteY4" fmla="*/ 1268506 h 1268506"/>
                <a:gd name="connsiteX0" fmla="*/ 0 w 2825003"/>
                <a:gd name="connsiteY0" fmla="*/ 1277471 h 1277471"/>
                <a:gd name="connsiteX1" fmla="*/ 711573 w 2825003"/>
                <a:gd name="connsiteY1" fmla="*/ 8965 h 1277471"/>
                <a:gd name="connsiteX2" fmla="*/ 2825003 w 2825003"/>
                <a:gd name="connsiteY2" fmla="*/ 0 h 1277471"/>
                <a:gd name="connsiteX3" fmla="*/ 2381250 w 2825003"/>
                <a:gd name="connsiteY3" fmla="*/ 1271868 h 1277471"/>
                <a:gd name="connsiteX4" fmla="*/ 0 w 2825003"/>
                <a:gd name="connsiteY4" fmla="*/ 1277471 h 127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003" h="1277471">
                  <a:moveTo>
                    <a:pt x="0" y="1277471"/>
                  </a:moveTo>
                  <a:lnTo>
                    <a:pt x="711573" y="8965"/>
                  </a:lnTo>
                  <a:lnTo>
                    <a:pt x="2825003" y="0"/>
                  </a:lnTo>
                  <a:lnTo>
                    <a:pt x="2381250" y="1271868"/>
                  </a:lnTo>
                  <a:lnTo>
                    <a:pt x="0" y="1277471"/>
                  </a:lnTo>
                  <a:close/>
                </a:path>
              </a:pathLst>
            </a:cu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28AC563-8DD3-29FB-48FB-5FEFD6FFB914}"/>
                </a:ext>
              </a:extLst>
            </p:cNvPr>
            <p:cNvSpPr/>
            <p:nvPr/>
          </p:nvSpPr>
          <p:spPr>
            <a:xfrm>
              <a:off x="895350" y="4435414"/>
              <a:ext cx="2385732" cy="161290"/>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5A96B08D-15C0-405E-BE9D-5FAA5ADBB753}"/>
                </a:ext>
              </a:extLst>
            </p:cNvPr>
            <p:cNvSpPr/>
            <p:nvPr/>
          </p:nvSpPr>
          <p:spPr>
            <a:xfrm>
              <a:off x="3281082" y="3166908"/>
              <a:ext cx="439271" cy="1416423"/>
            </a:xfrm>
            <a:custGeom>
              <a:avLst/>
              <a:gdLst>
                <a:gd name="connsiteX0" fmla="*/ 0 w 439271"/>
                <a:gd name="connsiteY0" fmla="*/ 1416423 h 1416423"/>
                <a:gd name="connsiteX1" fmla="*/ 439271 w 439271"/>
                <a:gd name="connsiteY1" fmla="*/ 188259 h 1416423"/>
                <a:gd name="connsiteX2" fmla="*/ 439271 w 439271"/>
                <a:gd name="connsiteY2" fmla="*/ 0 h 1416423"/>
                <a:gd name="connsiteX3" fmla="*/ 8965 w 439271"/>
                <a:gd name="connsiteY3" fmla="*/ 1255059 h 1416423"/>
                <a:gd name="connsiteX4" fmla="*/ 0 w 439271"/>
                <a:gd name="connsiteY4" fmla="*/ 1416423 h 1416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1" h="1416423">
                  <a:moveTo>
                    <a:pt x="0" y="1416423"/>
                  </a:moveTo>
                  <a:lnTo>
                    <a:pt x="439271" y="188259"/>
                  </a:lnTo>
                  <a:lnTo>
                    <a:pt x="439271" y="0"/>
                  </a:lnTo>
                  <a:lnTo>
                    <a:pt x="8965" y="1255059"/>
                  </a:lnTo>
                  <a:lnTo>
                    <a:pt x="0" y="1416423"/>
                  </a:lnTo>
                  <a:close/>
                </a:path>
              </a:pathLst>
            </a:cu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Graphic 284" descr="Home with solid fill">
            <a:extLst>
              <a:ext uri="{FF2B5EF4-FFF2-40B4-BE49-F238E27FC236}">
                <a16:creationId xmlns:a16="http://schemas.microsoft.com/office/drawing/2014/main" id="{B60A0743-D934-2031-1B5E-ECD9909B65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08826" y="3161594"/>
            <a:ext cx="1626686" cy="1626686"/>
          </a:xfrm>
          <a:prstGeom prst="rect">
            <a:avLst/>
          </a:prstGeom>
        </p:spPr>
      </p:pic>
      <p:pic>
        <p:nvPicPr>
          <p:cNvPr id="16" name="Graphic 284" descr="Home with solid fill">
            <a:extLst>
              <a:ext uri="{FF2B5EF4-FFF2-40B4-BE49-F238E27FC236}">
                <a16:creationId xmlns:a16="http://schemas.microsoft.com/office/drawing/2014/main" id="{69E9BACF-526C-705F-D0E6-86C6803B808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79220" y="3094127"/>
            <a:ext cx="1626686" cy="1626686"/>
          </a:xfrm>
          <a:prstGeom prst="rect">
            <a:avLst/>
          </a:prstGeom>
        </p:spPr>
      </p:pic>
      <p:grpSp>
        <p:nvGrpSpPr>
          <p:cNvPr id="17" name="Group 16">
            <a:extLst>
              <a:ext uri="{FF2B5EF4-FFF2-40B4-BE49-F238E27FC236}">
                <a16:creationId xmlns:a16="http://schemas.microsoft.com/office/drawing/2014/main" id="{9817D5E7-6309-C536-1834-5B9C6AD2412A}"/>
              </a:ext>
            </a:extLst>
          </p:cNvPr>
          <p:cNvGrpSpPr/>
          <p:nvPr/>
        </p:nvGrpSpPr>
        <p:grpSpPr>
          <a:xfrm>
            <a:off x="8943715" y="3507792"/>
            <a:ext cx="2238482" cy="1356486"/>
            <a:chOff x="3909051" y="4503055"/>
            <a:chExt cx="2238482" cy="1356486"/>
          </a:xfrm>
        </p:grpSpPr>
        <p:grpSp>
          <p:nvGrpSpPr>
            <p:cNvPr id="18" name="Group 17">
              <a:extLst>
                <a:ext uri="{FF2B5EF4-FFF2-40B4-BE49-F238E27FC236}">
                  <a16:creationId xmlns:a16="http://schemas.microsoft.com/office/drawing/2014/main" id="{F44ECFBC-F642-AF81-C32E-B14A83796528}"/>
                </a:ext>
              </a:extLst>
            </p:cNvPr>
            <p:cNvGrpSpPr/>
            <p:nvPr/>
          </p:nvGrpSpPr>
          <p:grpSpPr>
            <a:xfrm>
              <a:off x="3909051" y="5154355"/>
              <a:ext cx="2238482" cy="705186"/>
              <a:chOff x="895349" y="3163546"/>
              <a:chExt cx="2825004" cy="1433158"/>
            </a:xfrm>
          </p:grpSpPr>
          <p:sp>
            <p:nvSpPr>
              <p:cNvPr id="20" name="Freeform: Shape 19">
                <a:extLst>
                  <a:ext uri="{FF2B5EF4-FFF2-40B4-BE49-F238E27FC236}">
                    <a16:creationId xmlns:a16="http://schemas.microsoft.com/office/drawing/2014/main" id="{BAE113CE-C1C9-3035-C395-9E7822E1EB41}"/>
                  </a:ext>
                </a:extLst>
              </p:cNvPr>
              <p:cNvSpPr/>
              <p:nvPr/>
            </p:nvSpPr>
            <p:spPr>
              <a:xfrm>
                <a:off x="895349" y="3163546"/>
                <a:ext cx="2825003" cy="1277471"/>
              </a:xfrm>
              <a:custGeom>
                <a:avLst/>
                <a:gdLst>
                  <a:gd name="connsiteX0" fmla="*/ 0 w 3524250"/>
                  <a:gd name="connsiteY0" fmla="*/ 1752600 h 1809750"/>
                  <a:gd name="connsiteX1" fmla="*/ 1123950 w 3524250"/>
                  <a:gd name="connsiteY1" fmla="*/ 0 h 1809750"/>
                  <a:gd name="connsiteX2" fmla="*/ 3524250 w 3524250"/>
                  <a:gd name="connsiteY2" fmla="*/ 0 h 1809750"/>
                  <a:gd name="connsiteX3" fmla="*/ 2381250 w 3524250"/>
                  <a:gd name="connsiteY3" fmla="*/ 1809750 h 1809750"/>
                  <a:gd name="connsiteX4" fmla="*/ 0 w 3524250"/>
                  <a:gd name="connsiteY4" fmla="*/ 1752600 h 1809750"/>
                  <a:gd name="connsiteX0" fmla="*/ 0 w 3524250"/>
                  <a:gd name="connsiteY0" fmla="*/ 1815353 h 1815353"/>
                  <a:gd name="connsiteX1" fmla="*/ 1123950 w 3524250"/>
                  <a:gd name="connsiteY1" fmla="*/ 0 h 1815353"/>
                  <a:gd name="connsiteX2" fmla="*/ 3524250 w 3524250"/>
                  <a:gd name="connsiteY2" fmla="*/ 0 h 1815353"/>
                  <a:gd name="connsiteX3" fmla="*/ 2381250 w 3524250"/>
                  <a:gd name="connsiteY3" fmla="*/ 1809750 h 1815353"/>
                  <a:gd name="connsiteX4" fmla="*/ 0 w 3524250"/>
                  <a:gd name="connsiteY4" fmla="*/ 1815353 h 1815353"/>
                  <a:gd name="connsiteX0" fmla="*/ 0 w 3443568"/>
                  <a:gd name="connsiteY0" fmla="*/ 1851212 h 1851212"/>
                  <a:gd name="connsiteX1" fmla="*/ 1123950 w 3443568"/>
                  <a:gd name="connsiteY1" fmla="*/ 35859 h 1851212"/>
                  <a:gd name="connsiteX2" fmla="*/ 3443568 w 3443568"/>
                  <a:gd name="connsiteY2" fmla="*/ 0 h 1851212"/>
                  <a:gd name="connsiteX3" fmla="*/ 2381250 w 3443568"/>
                  <a:gd name="connsiteY3" fmla="*/ 1845609 h 1851212"/>
                  <a:gd name="connsiteX4" fmla="*/ 0 w 3443568"/>
                  <a:gd name="connsiteY4" fmla="*/ 1851212 h 1851212"/>
                  <a:gd name="connsiteX0" fmla="*/ 0 w 3506320"/>
                  <a:gd name="connsiteY0" fmla="*/ 1815353 h 1815353"/>
                  <a:gd name="connsiteX1" fmla="*/ 1123950 w 3506320"/>
                  <a:gd name="connsiteY1" fmla="*/ 0 h 1815353"/>
                  <a:gd name="connsiteX2" fmla="*/ 3506320 w 3506320"/>
                  <a:gd name="connsiteY2" fmla="*/ 502023 h 1815353"/>
                  <a:gd name="connsiteX3" fmla="*/ 2381250 w 3506320"/>
                  <a:gd name="connsiteY3" fmla="*/ 1809750 h 1815353"/>
                  <a:gd name="connsiteX4" fmla="*/ 0 w 3506320"/>
                  <a:gd name="connsiteY4" fmla="*/ 1815353 h 1815353"/>
                  <a:gd name="connsiteX0" fmla="*/ 0 w 3506320"/>
                  <a:gd name="connsiteY0" fmla="*/ 1313330 h 1313330"/>
                  <a:gd name="connsiteX1" fmla="*/ 711573 w 3506320"/>
                  <a:gd name="connsiteY1" fmla="*/ 44824 h 1313330"/>
                  <a:gd name="connsiteX2" fmla="*/ 3506320 w 3506320"/>
                  <a:gd name="connsiteY2" fmla="*/ 0 h 1313330"/>
                  <a:gd name="connsiteX3" fmla="*/ 2381250 w 3506320"/>
                  <a:gd name="connsiteY3" fmla="*/ 1307727 h 1313330"/>
                  <a:gd name="connsiteX4" fmla="*/ 0 w 3506320"/>
                  <a:gd name="connsiteY4" fmla="*/ 1313330 h 1313330"/>
                  <a:gd name="connsiteX0" fmla="*/ 0 w 2825003"/>
                  <a:gd name="connsiteY0" fmla="*/ 1268506 h 1268506"/>
                  <a:gd name="connsiteX1" fmla="*/ 711573 w 2825003"/>
                  <a:gd name="connsiteY1" fmla="*/ 0 h 1268506"/>
                  <a:gd name="connsiteX2" fmla="*/ 2825003 w 2825003"/>
                  <a:gd name="connsiteY2" fmla="*/ 17929 h 1268506"/>
                  <a:gd name="connsiteX3" fmla="*/ 2381250 w 2825003"/>
                  <a:gd name="connsiteY3" fmla="*/ 1262903 h 1268506"/>
                  <a:gd name="connsiteX4" fmla="*/ 0 w 2825003"/>
                  <a:gd name="connsiteY4" fmla="*/ 1268506 h 1268506"/>
                  <a:gd name="connsiteX0" fmla="*/ 0 w 2825003"/>
                  <a:gd name="connsiteY0" fmla="*/ 1277471 h 1277471"/>
                  <a:gd name="connsiteX1" fmla="*/ 711573 w 2825003"/>
                  <a:gd name="connsiteY1" fmla="*/ 8965 h 1277471"/>
                  <a:gd name="connsiteX2" fmla="*/ 2825003 w 2825003"/>
                  <a:gd name="connsiteY2" fmla="*/ 0 h 1277471"/>
                  <a:gd name="connsiteX3" fmla="*/ 2381250 w 2825003"/>
                  <a:gd name="connsiteY3" fmla="*/ 1271868 h 1277471"/>
                  <a:gd name="connsiteX4" fmla="*/ 0 w 2825003"/>
                  <a:gd name="connsiteY4" fmla="*/ 1277471 h 127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003" h="1277471">
                    <a:moveTo>
                      <a:pt x="0" y="1277471"/>
                    </a:moveTo>
                    <a:lnTo>
                      <a:pt x="711573" y="8965"/>
                    </a:lnTo>
                    <a:lnTo>
                      <a:pt x="2825003" y="0"/>
                    </a:lnTo>
                    <a:lnTo>
                      <a:pt x="2381250" y="1271868"/>
                    </a:lnTo>
                    <a:lnTo>
                      <a:pt x="0" y="1277471"/>
                    </a:lnTo>
                    <a:close/>
                  </a:path>
                </a:pathLst>
              </a:cu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DC502DD-3B53-D463-BB03-FC98477B31B7}"/>
                  </a:ext>
                </a:extLst>
              </p:cNvPr>
              <p:cNvSpPr/>
              <p:nvPr/>
            </p:nvSpPr>
            <p:spPr>
              <a:xfrm>
                <a:off x="895350" y="4435414"/>
                <a:ext cx="2385732" cy="161290"/>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30E37647-2E9A-FA24-6D2A-97693954024B}"/>
                  </a:ext>
                </a:extLst>
              </p:cNvPr>
              <p:cNvSpPr/>
              <p:nvPr/>
            </p:nvSpPr>
            <p:spPr>
              <a:xfrm>
                <a:off x="3281082" y="3166908"/>
                <a:ext cx="439271" cy="1416423"/>
              </a:xfrm>
              <a:custGeom>
                <a:avLst/>
                <a:gdLst>
                  <a:gd name="connsiteX0" fmla="*/ 0 w 439271"/>
                  <a:gd name="connsiteY0" fmla="*/ 1416423 h 1416423"/>
                  <a:gd name="connsiteX1" fmla="*/ 439271 w 439271"/>
                  <a:gd name="connsiteY1" fmla="*/ 188259 h 1416423"/>
                  <a:gd name="connsiteX2" fmla="*/ 439271 w 439271"/>
                  <a:gd name="connsiteY2" fmla="*/ 0 h 1416423"/>
                  <a:gd name="connsiteX3" fmla="*/ 8965 w 439271"/>
                  <a:gd name="connsiteY3" fmla="*/ 1255059 h 1416423"/>
                  <a:gd name="connsiteX4" fmla="*/ 0 w 439271"/>
                  <a:gd name="connsiteY4" fmla="*/ 1416423 h 1416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1" h="1416423">
                    <a:moveTo>
                      <a:pt x="0" y="1416423"/>
                    </a:moveTo>
                    <a:lnTo>
                      <a:pt x="439271" y="188259"/>
                    </a:lnTo>
                    <a:lnTo>
                      <a:pt x="439271" y="0"/>
                    </a:lnTo>
                    <a:lnTo>
                      <a:pt x="8965" y="1255059"/>
                    </a:lnTo>
                    <a:lnTo>
                      <a:pt x="0" y="1416423"/>
                    </a:lnTo>
                    <a:close/>
                  </a:path>
                </a:pathLst>
              </a:cu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9" name="Graphic 18" descr="Man outline">
              <a:extLst>
                <a:ext uri="{FF2B5EF4-FFF2-40B4-BE49-F238E27FC236}">
                  <a16:creationId xmlns:a16="http://schemas.microsoft.com/office/drawing/2014/main" id="{6AF966F5-9FCC-0765-4CD6-DC33AB4C63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07489" y="4503055"/>
              <a:ext cx="914400" cy="914400"/>
            </a:xfrm>
            <a:prstGeom prst="rect">
              <a:avLst/>
            </a:prstGeom>
          </p:spPr>
        </p:pic>
      </p:grpSp>
      <p:grpSp>
        <p:nvGrpSpPr>
          <p:cNvPr id="23" name="Group 22">
            <a:extLst>
              <a:ext uri="{FF2B5EF4-FFF2-40B4-BE49-F238E27FC236}">
                <a16:creationId xmlns:a16="http://schemas.microsoft.com/office/drawing/2014/main" id="{AA5056C1-BF78-A5A9-6AB7-5F77174C3BF7}"/>
              </a:ext>
            </a:extLst>
          </p:cNvPr>
          <p:cNvGrpSpPr/>
          <p:nvPr/>
        </p:nvGrpSpPr>
        <p:grpSpPr>
          <a:xfrm>
            <a:off x="1092593" y="4124997"/>
            <a:ext cx="2238482" cy="705186"/>
            <a:chOff x="895349" y="3163546"/>
            <a:chExt cx="2825004" cy="1433158"/>
          </a:xfrm>
        </p:grpSpPr>
        <p:sp>
          <p:nvSpPr>
            <p:cNvPr id="24" name="Freeform: Shape 23">
              <a:extLst>
                <a:ext uri="{FF2B5EF4-FFF2-40B4-BE49-F238E27FC236}">
                  <a16:creationId xmlns:a16="http://schemas.microsoft.com/office/drawing/2014/main" id="{4C51D945-72FF-E80B-91EE-178B66051881}"/>
                </a:ext>
              </a:extLst>
            </p:cNvPr>
            <p:cNvSpPr/>
            <p:nvPr/>
          </p:nvSpPr>
          <p:spPr>
            <a:xfrm>
              <a:off x="895349" y="3163546"/>
              <a:ext cx="2825003" cy="1277471"/>
            </a:xfrm>
            <a:custGeom>
              <a:avLst/>
              <a:gdLst>
                <a:gd name="connsiteX0" fmla="*/ 0 w 3524250"/>
                <a:gd name="connsiteY0" fmla="*/ 1752600 h 1809750"/>
                <a:gd name="connsiteX1" fmla="*/ 1123950 w 3524250"/>
                <a:gd name="connsiteY1" fmla="*/ 0 h 1809750"/>
                <a:gd name="connsiteX2" fmla="*/ 3524250 w 3524250"/>
                <a:gd name="connsiteY2" fmla="*/ 0 h 1809750"/>
                <a:gd name="connsiteX3" fmla="*/ 2381250 w 3524250"/>
                <a:gd name="connsiteY3" fmla="*/ 1809750 h 1809750"/>
                <a:gd name="connsiteX4" fmla="*/ 0 w 3524250"/>
                <a:gd name="connsiteY4" fmla="*/ 1752600 h 1809750"/>
                <a:gd name="connsiteX0" fmla="*/ 0 w 3524250"/>
                <a:gd name="connsiteY0" fmla="*/ 1815353 h 1815353"/>
                <a:gd name="connsiteX1" fmla="*/ 1123950 w 3524250"/>
                <a:gd name="connsiteY1" fmla="*/ 0 h 1815353"/>
                <a:gd name="connsiteX2" fmla="*/ 3524250 w 3524250"/>
                <a:gd name="connsiteY2" fmla="*/ 0 h 1815353"/>
                <a:gd name="connsiteX3" fmla="*/ 2381250 w 3524250"/>
                <a:gd name="connsiteY3" fmla="*/ 1809750 h 1815353"/>
                <a:gd name="connsiteX4" fmla="*/ 0 w 3524250"/>
                <a:gd name="connsiteY4" fmla="*/ 1815353 h 1815353"/>
                <a:gd name="connsiteX0" fmla="*/ 0 w 3443568"/>
                <a:gd name="connsiteY0" fmla="*/ 1851212 h 1851212"/>
                <a:gd name="connsiteX1" fmla="*/ 1123950 w 3443568"/>
                <a:gd name="connsiteY1" fmla="*/ 35859 h 1851212"/>
                <a:gd name="connsiteX2" fmla="*/ 3443568 w 3443568"/>
                <a:gd name="connsiteY2" fmla="*/ 0 h 1851212"/>
                <a:gd name="connsiteX3" fmla="*/ 2381250 w 3443568"/>
                <a:gd name="connsiteY3" fmla="*/ 1845609 h 1851212"/>
                <a:gd name="connsiteX4" fmla="*/ 0 w 3443568"/>
                <a:gd name="connsiteY4" fmla="*/ 1851212 h 1851212"/>
                <a:gd name="connsiteX0" fmla="*/ 0 w 3506320"/>
                <a:gd name="connsiteY0" fmla="*/ 1815353 h 1815353"/>
                <a:gd name="connsiteX1" fmla="*/ 1123950 w 3506320"/>
                <a:gd name="connsiteY1" fmla="*/ 0 h 1815353"/>
                <a:gd name="connsiteX2" fmla="*/ 3506320 w 3506320"/>
                <a:gd name="connsiteY2" fmla="*/ 502023 h 1815353"/>
                <a:gd name="connsiteX3" fmla="*/ 2381250 w 3506320"/>
                <a:gd name="connsiteY3" fmla="*/ 1809750 h 1815353"/>
                <a:gd name="connsiteX4" fmla="*/ 0 w 3506320"/>
                <a:gd name="connsiteY4" fmla="*/ 1815353 h 1815353"/>
                <a:gd name="connsiteX0" fmla="*/ 0 w 3506320"/>
                <a:gd name="connsiteY0" fmla="*/ 1313330 h 1313330"/>
                <a:gd name="connsiteX1" fmla="*/ 711573 w 3506320"/>
                <a:gd name="connsiteY1" fmla="*/ 44824 h 1313330"/>
                <a:gd name="connsiteX2" fmla="*/ 3506320 w 3506320"/>
                <a:gd name="connsiteY2" fmla="*/ 0 h 1313330"/>
                <a:gd name="connsiteX3" fmla="*/ 2381250 w 3506320"/>
                <a:gd name="connsiteY3" fmla="*/ 1307727 h 1313330"/>
                <a:gd name="connsiteX4" fmla="*/ 0 w 3506320"/>
                <a:gd name="connsiteY4" fmla="*/ 1313330 h 1313330"/>
                <a:gd name="connsiteX0" fmla="*/ 0 w 2825003"/>
                <a:gd name="connsiteY0" fmla="*/ 1268506 h 1268506"/>
                <a:gd name="connsiteX1" fmla="*/ 711573 w 2825003"/>
                <a:gd name="connsiteY1" fmla="*/ 0 h 1268506"/>
                <a:gd name="connsiteX2" fmla="*/ 2825003 w 2825003"/>
                <a:gd name="connsiteY2" fmla="*/ 17929 h 1268506"/>
                <a:gd name="connsiteX3" fmla="*/ 2381250 w 2825003"/>
                <a:gd name="connsiteY3" fmla="*/ 1262903 h 1268506"/>
                <a:gd name="connsiteX4" fmla="*/ 0 w 2825003"/>
                <a:gd name="connsiteY4" fmla="*/ 1268506 h 1268506"/>
                <a:gd name="connsiteX0" fmla="*/ 0 w 2825003"/>
                <a:gd name="connsiteY0" fmla="*/ 1277471 h 1277471"/>
                <a:gd name="connsiteX1" fmla="*/ 711573 w 2825003"/>
                <a:gd name="connsiteY1" fmla="*/ 8965 h 1277471"/>
                <a:gd name="connsiteX2" fmla="*/ 2825003 w 2825003"/>
                <a:gd name="connsiteY2" fmla="*/ 0 h 1277471"/>
                <a:gd name="connsiteX3" fmla="*/ 2381250 w 2825003"/>
                <a:gd name="connsiteY3" fmla="*/ 1271868 h 1277471"/>
                <a:gd name="connsiteX4" fmla="*/ 0 w 2825003"/>
                <a:gd name="connsiteY4" fmla="*/ 1277471 h 127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003" h="1277471">
                  <a:moveTo>
                    <a:pt x="0" y="1277471"/>
                  </a:moveTo>
                  <a:lnTo>
                    <a:pt x="711573" y="8965"/>
                  </a:lnTo>
                  <a:lnTo>
                    <a:pt x="2825003" y="0"/>
                  </a:lnTo>
                  <a:lnTo>
                    <a:pt x="2381250" y="1271868"/>
                  </a:lnTo>
                  <a:lnTo>
                    <a:pt x="0" y="1277471"/>
                  </a:lnTo>
                  <a:close/>
                </a:path>
              </a:pathLst>
            </a:cu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2922434-69F9-E9A1-B9EC-30EC4B1F9B22}"/>
                </a:ext>
              </a:extLst>
            </p:cNvPr>
            <p:cNvSpPr/>
            <p:nvPr/>
          </p:nvSpPr>
          <p:spPr>
            <a:xfrm>
              <a:off x="895350" y="4435414"/>
              <a:ext cx="2385732" cy="161290"/>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1750A64-F8DF-42D5-A67F-84079384B3D0}"/>
                </a:ext>
              </a:extLst>
            </p:cNvPr>
            <p:cNvSpPr/>
            <p:nvPr/>
          </p:nvSpPr>
          <p:spPr>
            <a:xfrm>
              <a:off x="3281082" y="3166908"/>
              <a:ext cx="439271" cy="1416423"/>
            </a:xfrm>
            <a:custGeom>
              <a:avLst/>
              <a:gdLst>
                <a:gd name="connsiteX0" fmla="*/ 0 w 439271"/>
                <a:gd name="connsiteY0" fmla="*/ 1416423 h 1416423"/>
                <a:gd name="connsiteX1" fmla="*/ 439271 w 439271"/>
                <a:gd name="connsiteY1" fmla="*/ 188259 h 1416423"/>
                <a:gd name="connsiteX2" fmla="*/ 439271 w 439271"/>
                <a:gd name="connsiteY2" fmla="*/ 0 h 1416423"/>
                <a:gd name="connsiteX3" fmla="*/ 8965 w 439271"/>
                <a:gd name="connsiteY3" fmla="*/ 1255059 h 1416423"/>
                <a:gd name="connsiteX4" fmla="*/ 0 w 439271"/>
                <a:gd name="connsiteY4" fmla="*/ 1416423 h 1416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1" h="1416423">
                  <a:moveTo>
                    <a:pt x="0" y="1416423"/>
                  </a:moveTo>
                  <a:lnTo>
                    <a:pt x="439271" y="188259"/>
                  </a:lnTo>
                  <a:lnTo>
                    <a:pt x="439271" y="0"/>
                  </a:lnTo>
                  <a:lnTo>
                    <a:pt x="8965" y="1255059"/>
                  </a:lnTo>
                  <a:lnTo>
                    <a:pt x="0" y="1416423"/>
                  </a:lnTo>
                  <a:close/>
                </a:path>
              </a:pathLst>
            </a:cu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7" name="Graphic 284" descr="Renovation (House With Sparkles) with solid fill">
            <a:extLst>
              <a:ext uri="{FF2B5EF4-FFF2-40B4-BE49-F238E27FC236}">
                <a16:creationId xmlns:a16="http://schemas.microsoft.com/office/drawing/2014/main" id="{E21613B8-4ECD-70A1-B74B-C5EE638DB6C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530354" y="2185400"/>
            <a:ext cx="1626686" cy="1626686"/>
          </a:xfrm>
          <a:prstGeom prst="rect">
            <a:avLst/>
          </a:prstGeom>
        </p:spPr>
      </p:pic>
      <p:sp>
        <p:nvSpPr>
          <p:cNvPr id="28" name="Rectangle 27">
            <a:extLst>
              <a:ext uri="{FF2B5EF4-FFF2-40B4-BE49-F238E27FC236}">
                <a16:creationId xmlns:a16="http://schemas.microsoft.com/office/drawing/2014/main" id="{0D2A2716-D154-3E11-2DB5-E8C9BE9C2067}"/>
              </a:ext>
            </a:extLst>
          </p:cNvPr>
          <p:cNvSpPr/>
          <p:nvPr/>
        </p:nvSpPr>
        <p:spPr>
          <a:xfrm>
            <a:off x="1836962" y="3591598"/>
            <a:ext cx="403225" cy="952500"/>
          </a:xfrm>
          <a:prstGeom prst="rect">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48B4706E-9155-FA0A-AB4F-B835B2A45AB7}"/>
              </a:ext>
            </a:extLst>
          </p:cNvPr>
          <p:cNvSpPr/>
          <p:nvPr/>
        </p:nvSpPr>
        <p:spPr>
          <a:xfrm>
            <a:off x="2457608" y="3597947"/>
            <a:ext cx="403225" cy="952500"/>
          </a:xfrm>
          <a:prstGeom prst="rect">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69B4A5E3-492B-0FC9-CB43-0D07F3E8D50E}"/>
              </a:ext>
            </a:extLst>
          </p:cNvPr>
          <p:cNvSpPr/>
          <p:nvPr/>
        </p:nvSpPr>
        <p:spPr>
          <a:xfrm>
            <a:off x="2208371" y="3171172"/>
            <a:ext cx="403225" cy="952500"/>
          </a:xfrm>
          <a:prstGeom prst="rect">
            <a:avLst/>
          </a:prstGeom>
          <a:solidFill>
            <a:srgbClr val="4040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316BC04-CDDA-D91C-FDA5-46157BD53EE8}"/>
              </a:ext>
            </a:extLst>
          </p:cNvPr>
          <p:cNvSpPr/>
          <p:nvPr/>
        </p:nvSpPr>
        <p:spPr>
          <a:xfrm>
            <a:off x="1971908" y="3309557"/>
            <a:ext cx="197853" cy="2638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14E01E55-DB56-B990-54D9-76FD64DEE957}"/>
              </a:ext>
            </a:extLst>
          </p:cNvPr>
          <p:cNvSpPr/>
          <p:nvPr/>
        </p:nvSpPr>
        <p:spPr>
          <a:xfrm>
            <a:off x="2448083" y="3309557"/>
            <a:ext cx="197853" cy="2638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A5A7D69F-0836-EB9A-A052-85165A7D6402}"/>
              </a:ext>
            </a:extLst>
          </p:cNvPr>
          <p:cNvSpPr txBox="1"/>
          <p:nvPr/>
        </p:nvSpPr>
        <p:spPr>
          <a:xfrm>
            <a:off x="1601803" y="4947384"/>
            <a:ext cx="8558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$400k</a:t>
            </a:r>
          </a:p>
        </p:txBody>
      </p:sp>
      <p:sp>
        <p:nvSpPr>
          <p:cNvPr id="34" name="TextBox 33">
            <a:extLst>
              <a:ext uri="{FF2B5EF4-FFF2-40B4-BE49-F238E27FC236}">
                <a16:creationId xmlns:a16="http://schemas.microsoft.com/office/drawing/2014/main" id="{11AF14C2-BD92-88CD-2D2F-39E653D6FBDD}"/>
              </a:ext>
            </a:extLst>
          </p:cNvPr>
          <p:cNvSpPr txBox="1"/>
          <p:nvPr/>
        </p:nvSpPr>
        <p:spPr>
          <a:xfrm>
            <a:off x="4320232" y="4947384"/>
            <a:ext cx="8558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$120k</a:t>
            </a:r>
          </a:p>
        </p:txBody>
      </p:sp>
      <p:sp>
        <p:nvSpPr>
          <p:cNvPr id="35" name="TextBox 34">
            <a:extLst>
              <a:ext uri="{FF2B5EF4-FFF2-40B4-BE49-F238E27FC236}">
                <a16:creationId xmlns:a16="http://schemas.microsoft.com/office/drawing/2014/main" id="{D0689EAC-D95A-FE4E-D331-6F3E5FC0EEF7}"/>
              </a:ext>
            </a:extLst>
          </p:cNvPr>
          <p:cNvSpPr txBox="1"/>
          <p:nvPr/>
        </p:nvSpPr>
        <p:spPr>
          <a:xfrm>
            <a:off x="7015965" y="4947384"/>
            <a:ext cx="8558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Renter</a:t>
            </a:r>
          </a:p>
        </p:txBody>
      </p:sp>
      <p:sp>
        <p:nvSpPr>
          <p:cNvPr id="36" name="TextBox 35">
            <a:extLst>
              <a:ext uri="{FF2B5EF4-FFF2-40B4-BE49-F238E27FC236}">
                <a16:creationId xmlns:a16="http://schemas.microsoft.com/office/drawing/2014/main" id="{A43BDB22-F842-9345-3AD3-BC3240B0B315}"/>
              </a:ext>
            </a:extLst>
          </p:cNvPr>
          <p:cNvSpPr txBox="1"/>
          <p:nvPr/>
        </p:nvSpPr>
        <p:spPr>
          <a:xfrm>
            <a:off x="9444942" y="4908433"/>
            <a:ext cx="11225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Unhoused</a:t>
            </a:r>
          </a:p>
        </p:txBody>
      </p:sp>
    </p:spTree>
    <p:extLst>
      <p:ext uri="{BB962C8B-B14F-4D97-AF65-F5344CB8AC3E}">
        <p14:creationId xmlns:p14="http://schemas.microsoft.com/office/powerpoint/2010/main" val="335205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5.	Displacement is </a:t>
            </a:r>
            <a:r>
              <a:rPr lang="en-US" sz="3600" u="sng" dirty="0"/>
              <a:t>not</a:t>
            </a:r>
            <a:r>
              <a:rPr lang="en-US" sz="3600" dirty="0"/>
              <a:t> inevitable</a:t>
            </a:r>
          </a:p>
        </p:txBody>
      </p:sp>
      <p:sp>
        <p:nvSpPr>
          <p:cNvPr id="3" name="Content Placeholder 2">
            <a:extLst>
              <a:ext uri="{FF2B5EF4-FFF2-40B4-BE49-F238E27FC236}">
                <a16:creationId xmlns:a16="http://schemas.microsoft.com/office/drawing/2014/main" id="{4F98ADEE-3A30-661A-ABE6-FEC263792829}"/>
              </a:ext>
            </a:extLst>
          </p:cNvPr>
          <p:cNvSpPr>
            <a:spLocks noGrp="1"/>
          </p:cNvSpPr>
          <p:nvPr>
            <p:ph idx="1"/>
          </p:nvPr>
        </p:nvSpPr>
        <p:spPr>
          <a:xfrm>
            <a:off x="5207001" y="3555999"/>
            <a:ext cx="6189132" cy="2744787"/>
          </a:xfrm>
        </p:spPr>
        <p:txBody>
          <a:bodyPr>
            <a:normAutofit fontScale="85000" lnSpcReduction="10000"/>
          </a:bodyPr>
          <a:lstStyle/>
          <a:p>
            <a:pPr marL="0" indent="0">
              <a:buNone/>
            </a:pPr>
            <a:r>
              <a:rPr lang="en-US" sz="7200" b="1" dirty="0"/>
              <a:t>Be an accomplice to residents for policy change</a:t>
            </a:r>
            <a:r>
              <a:rPr lang="en-US" sz="7200" b="1" dirty="0">
                <a:solidFill>
                  <a:srgbClr val="E65C28"/>
                </a:solidFill>
              </a:rPr>
              <a:t> </a:t>
            </a:r>
            <a:endParaRPr lang="en-US" sz="7200" dirty="0"/>
          </a:p>
        </p:txBody>
      </p:sp>
      <p:pic>
        <p:nvPicPr>
          <p:cNvPr id="4" name="Picture 3">
            <a:extLst>
              <a:ext uri="{FF2B5EF4-FFF2-40B4-BE49-F238E27FC236}">
                <a16:creationId xmlns:a16="http://schemas.microsoft.com/office/drawing/2014/main" id="{9F8F56BF-C018-F131-A6B3-49B554292A8E}"/>
              </a:ext>
            </a:extLst>
          </p:cNvPr>
          <p:cNvPicPr>
            <a:picLocks noChangeAspect="1"/>
          </p:cNvPicPr>
          <p:nvPr/>
        </p:nvPicPr>
        <p:blipFill>
          <a:blip r:embed="rId3"/>
          <a:srcRect l="37127" t="9931" r="15945" b="26620"/>
          <a:stretch/>
        </p:blipFill>
        <p:spPr>
          <a:xfrm>
            <a:off x="795867" y="1825625"/>
            <a:ext cx="3395133" cy="4351338"/>
          </a:xfrm>
          <a:prstGeom prst="rect">
            <a:avLst/>
          </a:prstGeom>
        </p:spPr>
      </p:pic>
      <p:grpSp>
        <p:nvGrpSpPr>
          <p:cNvPr id="7" name="Group 6">
            <a:extLst>
              <a:ext uri="{FF2B5EF4-FFF2-40B4-BE49-F238E27FC236}">
                <a16:creationId xmlns:a16="http://schemas.microsoft.com/office/drawing/2014/main" id="{20517209-3009-C021-5AB9-FA505229C66A}"/>
              </a:ext>
            </a:extLst>
          </p:cNvPr>
          <p:cNvGrpSpPr/>
          <p:nvPr/>
        </p:nvGrpSpPr>
        <p:grpSpPr>
          <a:xfrm>
            <a:off x="5207001" y="1909073"/>
            <a:ext cx="6694486" cy="737359"/>
            <a:chOff x="5207001" y="1909073"/>
            <a:chExt cx="6694486" cy="737359"/>
          </a:xfrm>
        </p:grpSpPr>
        <p:sp>
          <p:nvSpPr>
            <p:cNvPr id="5" name="Star: 5 Points 4">
              <a:extLst>
                <a:ext uri="{FF2B5EF4-FFF2-40B4-BE49-F238E27FC236}">
                  <a16:creationId xmlns:a16="http://schemas.microsoft.com/office/drawing/2014/main" id="{30AA36B3-82F7-69BC-B0AF-16C458CBB24D}"/>
                </a:ext>
              </a:extLst>
            </p:cNvPr>
            <p:cNvSpPr/>
            <p:nvPr/>
          </p:nvSpPr>
          <p:spPr>
            <a:xfrm>
              <a:off x="5207001" y="1909073"/>
              <a:ext cx="685800" cy="685800"/>
            </a:xfrm>
            <a:prstGeom prst="star5">
              <a:avLst/>
            </a:prstGeom>
            <a:solidFill>
              <a:srgbClr val="A7DB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2D36635-8F17-D727-C64C-E414DBFD063A}"/>
                </a:ext>
              </a:extLst>
            </p:cNvPr>
            <p:cNvSpPr txBox="1"/>
            <p:nvPr/>
          </p:nvSpPr>
          <p:spPr>
            <a:xfrm>
              <a:off x="6093354" y="1938546"/>
              <a:ext cx="580813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7DBD8"/>
                  </a:solidFill>
                  <a:effectLst/>
                  <a:uLnTx/>
                  <a:uFillTx/>
                  <a:latin typeface="Calibri" panose="020F0502020204030204"/>
                  <a:ea typeface="+mn-ea"/>
                  <a:cs typeface="+mn-cs"/>
                </a:rPr>
                <a:t>1</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thing we can do about it</a:t>
              </a:r>
            </a:p>
          </p:txBody>
        </p:sp>
      </p:grpSp>
    </p:spTree>
    <p:extLst>
      <p:ext uri="{BB962C8B-B14F-4D97-AF65-F5344CB8AC3E}">
        <p14:creationId xmlns:p14="http://schemas.microsoft.com/office/powerpoint/2010/main" val="28579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Next Steps for tomorrow</a:t>
            </a:r>
          </a:p>
        </p:txBody>
      </p:sp>
      <p:sp>
        <p:nvSpPr>
          <p:cNvPr id="6" name="Content Placeholder 5">
            <a:extLst>
              <a:ext uri="{FF2B5EF4-FFF2-40B4-BE49-F238E27FC236}">
                <a16:creationId xmlns:a16="http://schemas.microsoft.com/office/drawing/2014/main" id="{0C3CAFC9-8959-4DC5-363D-E8F761D51BE2}"/>
              </a:ext>
            </a:extLst>
          </p:cNvPr>
          <p:cNvSpPr>
            <a:spLocks noGrp="1"/>
          </p:cNvSpPr>
          <p:nvPr>
            <p:ph idx="1"/>
          </p:nvPr>
        </p:nvSpPr>
        <p:spPr/>
        <p:txBody>
          <a:bodyPr>
            <a:normAutofit fontScale="92500" lnSpcReduction="20000"/>
          </a:bodyPr>
          <a:lstStyle/>
          <a:p>
            <a:pPr marL="0" marR="0" indent="0">
              <a:lnSpc>
                <a:spcPct val="115000"/>
              </a:lnSpc>
              <a:spcBef>
                <a:spcPts val="0"/>
              </a:spcBef>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10:30 – 10:45 	</a:t>
            </a:r>
            <a:r>
              <a:rPr lang="en-US" sz="1800" b="1" kern="100" dirty="0">
                <a:effectLst/>
                <a:latin typeface="Aptos" panose="020B0004020202020204" pitchFamily="34" charset="0"/>
                <a:ea typeface="Aptos" panose="020B0004020202020204" pitchFamily="34" charset="0"/>
                <a:cs typeface="Arial" panose="020B0604020202020204" pitchFamily="34" charset="0"/>
              </a:rPr>
              <a:t>Wellness Break</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1828800" marR="0" indent="-1828800">
              <a:lnSpc>
                <a:spcPct val="115000"/>
              </a:lnSpc>
              <a:spcBef>
                <a:spcPts val="0"/>
              </a:spcBef>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10:45 – 11:30 	</a:t>
            </a:r>
            <a:r>
              <a:rPr lang="en-US" sz="1800" b="1" kern="100" dirty="0">
                <a:effectLst/>
                <a:latin typeface="Aptos" panose="020B0004020202020204" pitchFamily="34" charset="0"/>
                <a:ea typeface="Aptos" panose="020B0004020202020204" pitchFamily="34" charset="0"/>
                <a:cs typeface="Arial" panose="020B0604020202020204" pitchFamily="34" charset="0"/>
              </a:rPr>
              <a:t>Gallery Walk</a:t>
            </a:r>
            <a:r>
              <a:rPr lang="en-US" sz="1800" kern="100" dirty="0">
                <a:effectLst/>
                <a:latin typeface="Aptos" panose="020B0004020202020204" pitchFamily="34" charset="0"/>
                <a:ea typeface="Aptos" panose="020B0004020202020204" pitchFamily="34" charset="0"/>
                <a:cs typeface="Arial" panose="020B0604020202020204" pitchFamily="34" charset="0"/>
              </a:rPr>
              <a:t>.  Part of working together is creating common definitions, with a recognition that all terms are nuanced.  Participants will rotate through dight gallery stations to express their perspective on core terms </a:t>
            </a:r>
          </a:p>
          <a:p>
            <a:pPr marL="0" marR="0" indent="0">
              <a:lnSpc>
                <a:spcPct val="115000"/>
              </a:lnSpc>
              <a:spcBef>
                <a:spcPts val="0"/>
              </a:spcBef>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11:30– 11:45 	</a:t>
            </a:r>
            <a:r>
              <a:rPr lang="en-US" sz="1800" b="1" kern="100" dirty="0">
                <a:effectLst/>
                <a:latin typeface="Aptos" panose="020B0004020202020204" pitchFamily="34" charset="0"/>
                <a:ea typeface="Aptos" panose="020B0004020202020204" pitchFamily="34" charset="0"/>
                <a:cs typeface="Arial" panose="020B0604020202020204" pitchFamily="34" charset="0"/>
              </a:rPr>
              <a:t>Grab Lunch</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1828800" marR="0" indent="-1828800">
              <a:lnSpc>
                <a:spcPct val="115000"/>
              </a:lnSpc>
              <a:spcBef>
                <a:spcPts val="0"/>
              </a:spcBef>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11:45 – 12:15	</a:t>
            </a:r>
            <a:r>
              <a:rPr lang="en-US" sz="1800" b="1" kern="100" dirty="0">
                <a:effectLst/>
                <a:latin typeface="Aptos" panose="020B0004020202020204" pitchFamily="34" charset="0"/>
                <a:ea typeface="Aptos" panose="020B0004020202020204" pitchFamily="34" charset="0"/>
                <a:cs typeface="Arial" panose="020B0604020202020204" pitchFamily="34" charset="0"/>
              </a:rPr>
              <a:t>What options might be on the Menu?  </a:t>
            </a:r>
            <a:r>
              <a:rPr lang="en-US" sz="1800" kern="100" dirty="0">
                <a:latin typeface="Aptos" panose="020B0004020202020204" pitchFamily="34" charset="0"/>
                <a:cs typeface="Arial" panose="020B0604020202020204" pitchFamily="34" charset="0"/>
              </a:rPr>
              <a:t>Overview</a:t>
            </a:r>
            <a:r>
              <a:rPr lang="en-US" sz="1800" kern="100" dirty="0">
                <a:effectLst/>
                <a:latin typeface="Aptos" panose="020B0004020202020204" pitchFamily="34" charset="0"/>
                <a:ea typeface="Aptos" panose="020B0004020202020204" pitchFamily="34" charset="0"/>
                <a:cs typeface="Arial" panose="020B0604020202020204" pitchFamily="34" charset="0"/>
              </a:rPr>
              <a:t> of potential policy options that could be included in a Homeowner &amp; Future Homeowner Bill of Rights.  </a:t>
            </a:r>
          </a:p>
          <a:p>
            <a:pPr marL="1778000" marR="0" indent="-1778000">
              <a:lnSpc>
                <a:spcPct val="115000"/>
              </a:lnSpc>
              <a:spcBef>
                <a:spcPts val="0"/>
              </a:spcBef>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12:15 – 1:00	</a:t>
            </a:r>
            <a:r>
              <a:rPr lang="en-US" sz="1800" b="1" kern="100" dirty="0">
                <a:effectLst/>
                <a:latin typeface="Aptos" panose="020B0004020202020204" pitchFamily="34" charset="0"/>
                <a:ea typeface="Aptos" panose="020B0004020202020204" pitchFamily="34" charset="0"/>
                <a:cs typeface="Arial" panose="020B0604020202020204" pitchFamily="34" charset="0"/>
              </a:rPr>
              <a:t>Developing the Menu.  </a:t>
            </a:r>
            <a:r>
              <a:rPr lang="en-US" sz="1800" kern="100" dirty="0">
                <a:effectLst/>
                <a:latin typeface="Aptos" panose="020B0004020202020204" pitchFamily="34" charset="0"/>
                <a:ea typeface="Aptos" panose="020B0004020202020204" pitchFamily="34" charset="0"/>
                <a:cs typeface="Arial" panose="020B0604020202020204" pitchFamily="34" charset="0"/>
              </a:rPr>
              <a:t>Exercise to develop what participants believe should be in a Homeowner &amp; Future Homeowner Bill of Rights. </a:t>
            </a:r>
          </a:p>
          <a:p>
            <a:pPr marL="1828800" marR="0" indent="-1828800">
              <a:lnSpc>
                <a:spcPct val="115000"/>
              </a:lnSpc>
              <a:spcBef>
                <a:spcPts val="0"/>
              </a:spcBef>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1:00 – 1:45  	</a:t>
            </a:r>
            <a:r>
              <a:rPr lang="en-US" sz="1800" b="1" kern="100" dirty="0">
                <a:effectLst/>
                <a:latin typeface="Aptos" panose="020B0004020202020204" pitchFamily="34" charset="0"/>
                <a:ea typeface="Aptos" panose="020B0004020202020204" pitchFamily="34" charset="0"/>
                <a:cs typeface="Arial" panose="020B0604020202020204" pitchFamily="34" charset="0"/>
              </a:rPr>
              <a:t>Alliance Panel.  </a:t>
            </a:r>
            <a:r>
              <a:rPr lang="en-US" sz="1800" kern="100" dirty="0">
                <a:effectLst/>
                <a:latin typeface="Aptos" panose="020B0004020202020204" pitchFamily="34" charset="0"/>
                <a:ea typeface="Aptos" panose="020B0004020202020204" pitchFamily="34" charset="0"/>
                <a:cs typeface="Arial" panose="020B0604020202020204" pitchFamily="34" charset="0"/>
              </a:rPr>
              <a:t>Reflections on the days discussion will be highlighted by representatives of each sector of the alliance: residents, neighborhood organizations, implementors, policy organizations, philanthropy, and public/private funders.  </a:t>
            </a:r>
          </a:p>
          <a:p>
            <a:pPr marL="1778000" marR="0" indent="-1778000">
              <a:lnSpc>
                <a:spcPct val="115000"/>
              </a:lnSpc>
              <a:spcBef>
                <a:spcPts val="0"/>
              </a:spcBef>
              <a:spcAft>
                <a:spcPts val="800"/>
              </a:spcAft>
              <a:buNone/>
            </a:pPr>
            <a:r>
              <a:rPr lang="en-US" sz="1800" kern="100" dirty="0">
                <a:effectLst/>
                <a:latin typeface="Aptos" panose="020B0004020202020204" pitchFamily="34" charset="0"/>
                <a:ea typeface="Aptos" panose="020B0004020202020204" pitchFamily="34" charset="0"/>
                <a:cs typeface="Arial" panose="020B0604020202020204" pitchFamily="34" charset="0"/>
              </a:rPr>
              <a:t>1:45 – 2:00 	</a:t>
            </a:r>
            <a:r>
              <a:rPr lang="en-US" sz="1800" b="1" kern="100" dirty="0">
                <a:effectLst/>
                <a:latin typeface="Aptos" panose="020B0004020202020204" pitchFamily="34" charset="0"/>
                <a:ea typeface="Aptos" panose="020B0004020202020204" pitchFamily="34" charset="0"/>
                <a:cs typeface="Arial" panose="020B0604020202020204" pitchFamily="34" charset="0"/>
              </a:rPr>
              <a:t>Closing</a:t>
            </a:r>
            <a:r>
              <a:rPr lang="en-US" sz="1800" kern="100" dirty="0">
                <a:effectLst/>
                <a:latin typeface="Aptos" panose="020B0004020202020204" pitchFamily="34" charset="0"/>
                <a:ea typeface="Aptos" panose="020B0004020202020204" pitchFamily="34" charset="0"/>
                <a:cs typeface="Arial" panose="020B0604020202020204" pitchFamily="34" charset="0"/>
              </a:rPr>
              <a:t>.   Ex Fabula Storytellers, RACH, and CDA Staff will close the event with next steps on prioritizing and </a:t>
            </a:r>
            <a:r>
              <a:rPr lang="en-US" sz="1800" kern="100" dirty="0">
                <a:latin typeface="Aptos" panose="020B0004020202020204" pitchFamily="34" charset="0"/>
                <a:cs typeface="Arial" panose="020B0604020202020204" pitchFamily="34" charset="0"/>
              </a:rPr>
              <a:t>implementing</a:t>
            </a:r>
            <a:r>
              <a:rPr lang="en-US" sz="1800" kern="100" dirty="0">
                <a:effectLst/>
                <a:latin typeface="Aptos" panose="020B0004020202020204" pitchFamily="34" charset="0"/>
                <a:ea typeface="Aptos" panose="020B0004020202020204" pitchFamily="34" charset="0"/>
                <a:cs typeface="Arial" panose="020B0604020202020204" pitchFamily="34" charset="0"/>
              </a:rPr>
              <a:t> a Homeowner &amp; Future Homeowner Bill of Rights.    </a:t>
            </a:r>
          </a:p>
          <a:p>
            <a:endParaRPr lang="en-US" dirty="0"/>
          </a:p>
        </p:txBody>
      </p:sp>
    </p:spTree>
    <p:extLst>
      <p:ext uri="{BB962C8B-B14F-4D97-AF65-F5344CB8AC3E}">
        <p14:creationId xmlns:p14="http://schemas.microsoft.com/office/powerpoint/2010/main" val="1534628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B7FF7-440D-F039-DE8F-FE2A9DD3E826}"/>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14ABE23F-3E09-2AD8-D1BE-7DD641852A9C}"/>
              </a:ext>
            </a:extLst>
          </p:cNvPr>
          <p:cNvSpPr>
            <a:spLocks noGrp="1"/>
          </p:cNvSpPr>
          <p:nvPr>
            <p:ph idx="1"/>
          </p:nvPr>
        </p:nvSpPr>
        <p:spPr/>
        <p:txBody>
          <a:bodyPr>
            <a:normAutofit/>
          </a:bodyPr>
          <a:lstStyle/>
          <a:p>
            <a:pPr marL="0" indent="0">
              <a:buNone/>
            </a:pPr>
            <a:r>
              <a:rPr lang="en-US" sz="3600" dirty="0"/>
              <a:t>What is your perspective on the two uncomfortable questions?</a:t>
            </a:r>
          </a:p>
          <a:p>
            <a:pPr marL="0" indent="0">
              <a:buNone/>
            </a:pPr>
            <a:endParaRPr lang="en-US" sz="3600" dirty="0"/>
          </a:p>
          <a:p>
            <a:pPr marL="0" indent="0">
              <a:buNone/>
            </a:pPr>
            <a:r>
              <a:rPr lang="en-US" sz="3600" dirty="0"/>
              <a:t>What do you think of the 5 Lessons of Displacement?  Is it what you expected?  Are there others you think should be included?</a:t>
            </a:r>
          </a:p>
        </p:txBody>
      </p:sp>
    </p:spTree>
    <p:extLst>
      <p:ext uri="{BB962C8B-B14F-4D97-AF65-F5344CB8AC3E}">
        <p14:creationId xmlns:p14="http://schemas.microsoft.com/office/powerpoint/2010/main" val="2979641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9A56C-2A38-9EC7-DDE4-F0675D190AE3}"/>
              </a:ext>
            </a:extLst>
          </p:cNvPr>
          <p:cNvSpPr>
            <a:spLocks noGrp="1"/>
          </p:cNvSpPr>
          <p:nvPr>
            <p:ph type="ctrTitle"/>
          </p:nvPr>
        </p:nvSpPr>
        <p:spPr>
          <a:xfrm>
            <a:off x="177800" y="374650"/>
            <a:ext cx="7843520" cy="2387600"/>
          </a:xfrm>
        </p:spPr>
        <p:txBody>
          <a:bodyPr/>
          <a:lstStyle/>
          <a:p>
            <a:pPr algn="l"/>
            <a:r>
              <a:rPr lang="en-US" b="1" dirty="0"/>
              <a:t>Measuring Displacement</a:t>
            </a:r>
            <a:endParaRPr lang="en-US" dirty="0"/>
          </a:p>
        </p:txBody>
      </p:sp>
    </p:spTree>
    <p:extLst>
      <p:ext uri="{BB962C8B-B14F-4D97-AF65-F5344CB8AC3E}">
        <p14:creationId xmlns:p14="http://schemas.microsoft.com/office/powerpoint/2010/main" val="2298101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Where we are at now</a:t>
            </a:r>
          </a:p>
        </p:txBody>
      </p:sp>
      <p:pic>
        <p:nvPicPr>
          <p:cNvPr id="7" name="Picture 6">
            <a:hlinkClick r:id="rId3"/>
            <a:extLst>
              <a:ext uri="{FF2B5EF4-FFF2-40B4-BE49-F238E27FC236}">
                <a16:creationId xmlns:a16="http://schemas.microsoft.com/office/drawing/2014/main" id="{DE5EDFDE-9E3F-068C-4E88-3838A03D3C18}"/>
              </a:ext>
            </a:extLst>
          </p:cNvPr>
          <p:cNvPicPr>
            <a:picLocks noChangeAspect="1"/>
          </p:cNvPicPr>
          <p:nvPr/>
        </p:nvPicPr>
        <p:blipFill>
          <a:blip r:embed="rId4"/>
          <a:srcRect l="14432" t="12592" r="15494" b="2855"/>
          <a:stretch/>
        </p:blipFill>
        <p:spPr>
          <a:xfrm>
            <a:off x="254001" y="1582496"/>
            <a:ext cx="3640666" cy="4722351"/>
          </a:xfrm>
          <a:prstGeom prst="rect">
            <a:avLst/>
          </a:prstGeom>
        </p:spPr>
      </p:pic>
      <p:pic>
        <p:nvPicPr>
          <p:cNvPr id="9" name="Picture 8">
            <a:extLst>
              <a:ext uri="{FF2B5EF4-FFF2-40B4-BE49-F238E27FC236}">
                <a16:creationId xmlns:a16="http://schemas.microsoft.com/office/drawing/2014/main" id="{DA88F432-DC4D-1295-7853-4624C8CA27A9}"/>
              </a:ext>
            </a:extLst>
          </p:cNvPr>
          <p:cNvPicPr>
            <a:picLocks noChangeAspect="1"/>
          </p:cNvPicPr>
          <p:nvPr/>
        </p:nvPicPr>
        <p:blipFill>
          <a:blip r:embed="rId5"/>
          <a:srcRect l="13635" t="40247" r="13902" b="14815"/>
          <a:stretch/>
        </p:blipFill>
        <p:spPr>
          <a:xfrm>
            <a:off x="4893732" y="1608667"/>
            <a:ext cx="7044267" cy="4696180"/>
          </a:xfrm>
          <a:prstGeom prst="rect">
            <a:avLst/>
          </a:prstGeom>
        </p:spPr>
      </p:pic>
    </p:spTree>
    <p:extLst>
      <p:ext uri="{BB962C8B-B14F-4D97-AF65-F5344CB8AC3E}">
        <p14:creationId xmlns:p14="http://schemas.microsoft.com/office/powerpoint/2010/main" val="4177785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Where we are at now</a:t>
            </a:r>
          </a:p>
        </p:txBody>
      </p:sp>
      <p:pic>
        <p:nvPicPr>
          <p:cNvPr id="7" name="Picture 6">
            <a:hlinkClick r:id="rId3"/>
            <a:extLst>
              <a:ext uri="{FF2B5EF4-FFF2-40B4-BE49-F238E27FC236}">
                <a16:creationId xmlns:a16="http://schemas.microsoft.com/office/drawing/2014/main" id="{DE5EDFDE-9E3F-068C-4E88-3838A03D3C18}"/>
              </a:ext>
            </a:extLst>
          </p:cNvPr>
          <p:cNvPicPr>
            <a:picLocks noChangeAspect="1"/>
          </p:cNvPicPr>
          <p:nvPr/>
        </p:nvPicPr>
        <p:blipFill>
          <a:blip r:embed="rId4"/>
          <a:srcRect l="14432" t="12592" r="15494" b="2855"/>
          <a:stretch/>
        </p:blipFill>
        <p:spPr>
          <a:xfrm>
            <a:off x="287867" y="1608667"/>
            <a:ext cx="3640666" cy="4722351"/>
          </a:xfrm>
          <a:prstGeom prst="rect">
            <a:avLst/>
          </a:prstGeom>
        </p:spPr>
      </p:pic>
      <p:pic>
        <p:nvPicPr>
          <p:cNvPr id="4" name="Picture 3">
            <a:extLst>
              <a:ext uri="{FF2B5EF4-FFF2-40B4-BE49-F238E27FC236}">
                <a16:creationId xmlns:a16="http://schemas.microsoft.com/office/drawing/2014/main" id="{F53EAAB8-1B8D-9A2D-2ECE-D054285FAE0F}"/>
              </a:ext>
            </a:extLst>
          </p:cNvPr>
          <p:cNvPicPr>
            <a:picLocks noChangeAspect="1"/>
          </p:cNvPicPr>
          <p:nvPr/>
        </p:nvPicPr>
        <p:blipFill>
          <a:blip r:embed="rId5"/>
          <a:srcRect l="15759" t="52840" r="13636" b="23457"/>
          <a:stretch/>
        </p:blipFill>
        <p:spPr>
          <a:xfrm>
            <a:off x="4536281" y="2328332"/>
            <a:ext cx="7108295" cy="2565401"/>
          </a:xfrm>
          <a:prstGeom prst="rect">
            <a:avLst/>
          </a:prstGeom>
        </p:spPr>
      </p:pic>
    </p:spTree>
    <p:extLst>
      <p:ext uri="{BB962C8B-B14F-4D97-AF65-F5344CB8AC3E}">
        <p14:creationId xmlns:p14="http://schemas.microsoft.com/office/powerpoint/2010/main" val="1112984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Where we are at now</a:t>
            </a:r>
          </a:p>
        </p:txBody>
      </p:sp>
      <p:pic>
        <p:nvPicPr>
          <p:cNvPr id="7" name="Picture 6">
            <a:extLst>
              <a:ext uri="{FF2B5EF4-FFF2-40B4-BE49-F238E27FC236}">
                <a16:creationId xmlns:a16="http://schemas.microsoft.com/office/drawing/2014/main" id="{B0D67388-8710-2429-084E-8F0E5F2252C6}"/>
              </a:ext>
            </a:extLst>
          </p:cNvPr>
          <p:cNvPicPr>
            <a:picLocks noChangeAspect="1"/>
          </p:cNvPicPr>
          <p:nvPr/>
        </p:nvPicPr>
        <p:blipFill>
          <a:blip r:embed="rId3"/>
          <a:srcRect l="20555" t="33850" r="21389" b="18346"/>
          <a:stretch/>
        </p:blipFill>
        <p:spPr>
          <a:xfrm>
            <a:off x="1096432" y="1732913"/>
            <a:ext cx="9999135" cy="4425454"/>
          </a:xfrm>
          <a:prstGeom prst="rect">
            <a:avLst/>
          </a:prstGeom>
        </p:spPr>
      </p:pic>
    </p:spTree>
    <p:extLst>
      <p:ext uri="{BB962C8B-B14F-4D97-AF65-F5344CB8AC3E}">
        <p14:creationId xmlns:p14="http://schemas.microsoft.com/office/powerpoint/2010/main" val="2843870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Where we are stuck</a:t>
            </a:r>
          </a:p>
        </p:txBody>
      </p:sp>
      <p:pic>
        <p:nvPicPr>
          <p:cNvPr id="12290" name="Picture 2">
            <a:extLst>
              <a:ext uri="{FF2B5EF4-FFF2-40B4-BE49-F238E27FC236}">
                <a16:creationId xmlns:a16="http://schemas.microsoft.com/office/drawing/2014/main" id="{426886C5-E598-48C3-B8CE-29F6373BF0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383"/>
          <a:stretch/>
        </p:blipFill>
        <p:spPr bwMode="auto">
          <a:xfrm>
            <a:off x="2922135" y="1630363"/>
            <a:ext cx="5953125" cy="440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7329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9A56C-2A38-9EC7-DDE4-F0675D190AE3}"/>
              </a:ext>
            </a:extLst>
          </p:cNvPr>
          <p:cNvSpPr>
            <a:spLocks noGrp="1"/>
          </p:cNvSpPr>
          <p:nvPr>
            <p:ph type="ctrTitle"/>
          </p:nvPr>
        </p:nvSpPr>
        <p:spPr/>
        <p:txBody>
          <a:bodyPr/>
          <a:lstStyle/>
          <a:p>
            <a:pPr algn="l"/>
            <a:r>
              <a:rPr lang="en-US" dirty="0"/>
              <a:t>Elements of Displacement</a:t>
            </a:r>
          </a:p>
        </p:txBody>
      </p:sp>
    </p:spTree>
    <p:extLst>
      <p:ext uri="{BB962C8B-B14F-4D97-AF65-F5344CB8AC3E}">
        <p14:creationId xmlns:p14="http://schemas.microsoft.com/office/powerpoint/2010/main" val="14092063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How others measure</a:t>
            </a:r>
          </a:p>
        </p:txBody>
      </p:sp>
      <p:sp>
        <p:nvSpPr>
          <p:cNvPr id="6" name="TextBox 5">
            <a:extLst>
              <a:ext uri="{FF2B5EF4-FFF2-40B4-BE49-F238E27FC236}">
                <a16:creationId xmlns:a16="http://schemas.microsoft.com/office/drawing/2014/main" id="{4A03CF82-84D4-5002-4684-2F7977A0A45C}"/>
              </a:ext>
            </a:extLst>
          </p:cNvPr>
          <p:cNvSpPr txBox="1"/>
          <p:nvPr/>
        </p:nvSpPr>
        <p:spPr>
          <a:xfrm>
            <a:off x="1269650" y="4815959"/>
            <a:ext cx="1744929" cy="369332"/>
          </a:xfrm>
          <a:prstGeom prst="rect">
            <a:avLst/>
          </a:prstGeom>
          <a:noFill/>
        </p:spPr>
        <p:txBody>
          <a:bodyPr wrap="square" rtlCol="0">
            <a:spAutoFit/>
          </a:bodyPr>
          <a:lstStyle/>
          <a:p>
            <a:r>
              <a:rPr lang="en-US" dirty="0"/>
              <a:t>Race &amp; Income</a:t>
            </a:r>
          </a:p>
        </p:txBody>
      </p:sp>
      <p:pic>
        <p:nvPicPr>
          <p:cNvPr id="3" name="Content Placeholder 4">
            <a:extLst>
              <a:ext uri="{FF2B5EF4-FFF2-40B4-BE49-F238E27FC236}">
                <a16:creationId xmlns:a16="http://schemas.microsoft.com/office/drawing/2014/main" id="{ACA53398-2B95-F6F3-AA55-FECE62A4A3BB}"/>
              </a:ext>
            </a:extLst>
          </p:cNvPr>
          <p:cNvPicPr>
            <a:picLocks noGrp="1" noChangeAspect="1"/>
          </p:cNvPicPr>
          <p:nvPr>
            <p:ph idx="1"/>
          </p:nvPr>
        </p:nvPicPr>
        <p:blipFill rotWithShape="1">
          <a:blip r:embed="rId3"/>
          <a:srcRect l="20803" t="30602" r="18139" b="10953"/>
          <a:stretch/>
        </p:blipFill>
        <p:spPr>
          <a:xfrm>
            <a:off x="7793416" y="1743397"/>
            <a:ext cx="4220633" cy="3257228"/>
          </a:xfrm>
        </p:spPr>
      </p:pic>
      <p:pic>
        <p:nvPicPr>
          <p:cNvPr id="4" name="Picture 3">
            <a:extLst>
              <a:ext uri="{FF2B5EF4-FFF2-40B4-BE49-F238E27FC236}">
                <a16:creationId xmlns:a16="http://schemas.microsoft.com/office/drawing/2014/main" id="{21C9A396-4DFA-998D-57FF-75C9C2CDAB92}"/>
              </a:ext>
            </a:extLst>
          </p:cNvPr>
          <p:cNvPicPr>
            <a:picLocks noChangeAspect="1"/>
          </p:cNvPicPr>
          <p:nvPr/>
        </p:nvPicPr>
        <p:blipFill rotWithShape="1">
          <a:blip r:embed="rId4"/>
          <a:srcRect l="26607" t="22390" r="31610" b="29559"/>
          <a:stretch/>
        </p:blipFill>
        <p:spPr>
          <a:xfrm>
            <a:off x="4191000" y="1957065"/>
            <a:ext cx="3196659" cy="2963892"/>
          </a:xfrm>
          <a:prstGeom prst="rect">
            <a:avLst/>
          </a:prstGeom>
        </p:spPr>
      </p:pic>
      <p:pic>
        <p:nvPicPr>
          <p:cNvPr id="7" name="Picture 6">
            <a:extLst>
              <a:ext uri="{FF2B5EF4-FFF2-40B4-BE49-F238E27FC236}">
                <a16:creationId xmlns:a16="http://schemas.microsoft.com/office/drawing/2014/main" id="{04312406-1894-492E-E5EE-BE04B63A2F38}"/>
              </a:ext>
            </a:extLst>
          </p:cNvPr>
          <p:cNvPicPr>
            <a:picLocks noChangeAspect="1"/>
          </p:cNvPicPr>
          <p:nvPr/>
        </p:nvPicPr>
        <p:blipFill rotWithShape="1">
          <a:blip r:embed="rId5"/>
          <a:srcRect l="26607" t="52580" r="31610" b="-1196"/>
          <a:stretch/>
        </p:blipFill>
        <p:spPr>
          <a:xfrm>
            <a:off x="514350" y="1743397"/>
            <a:ext cx="3255531" cy="3054057"/>
          </a:xfrm>
          <a:prstGeom prst="rect">
            <a:avLst/>
          </a:prstGeom>
        </p:spPr>
      </p:pic>
      <p:sp>
        <p:nvSpPr>
          <p:cNvPr id="8" name="TextBox 7">
            <a:extLst>
              <a:ext uri="{FF2B5EF4-FFF2-40B4-BE49-F238E27FC236}">
                <a16:creationId xmlns:a16="http://schemas.microsoft.com/office/drawing/2014/main" id="{E69B9E54-126E-A5CD-6544-A3FF5897F3EE}"/>
              </a:ext>
            </a:extLst>
          </p:cNvPr>
          <p:cNvSpPr txBox="1"/>
          <p:nvPr/>
        </p:nvSpPr>
        <p:spPr>
          <a:xfrm>
            <a:off x="4680819" y="4815959"/>
            <a:ext cx="1952625" cy="646331"/>
          </a:xfrm>
          <a:prstGeom prst="rect">
            <a:avLst/>
          </a:prstGeom>
          <a:noFill/>
        </p:spPr>
        <p:txBody>
          <a:bodyPr wrap="square" rtlCol="0">
            <a:spAutoFit/>
          </a:bodyPr>
          <a:lstStyle/>
          <a:p>
            <a:r>
              <a:rPr lang="en-US" dirty="0"/>
              <a:t>Homeownership Rate &amp; Vacancy</a:t>
            </a:r>
          </a:p>
        </p:txBody>
      </p:sp>
      <p:sp>
        <p:nvSpPr>
          <p:cNvPr id="9" name="TextBox 8">
            <a:extLst>
              <a:ext uri="{FF2B5EF4-FFF2-40B4-BE49-F238E27FC236}">
                <a16:creationId xmlns:a16="http://schemas.microsoft.com/office/drawing/2014/main" id="{1D51F20C-71A7-9102-EE0F-B69ACF74DD45}"/>
              </a:ext>
            </a:extLst>
          </p:cNvPr>
          <p:cNvSpPr txBox="1"/>
          <p:nvPr/>
        </p:nvSpPr>
        <p:spPr>
          <a:xfrm>
            <a:off x="8927419" y="5000625"/>
            <a:ext cx="1952625" cy="369332"/>
          </a:xfrm>
          <a:prstGeom prst="rect">
            <a:avLst/>
          </a:prstGeom>
          <a:noFill/>
        </p:spPr>
        <p:txBody>
          <a:bodyPr wrap="square" rtlCol="0">
            <a:spAutoFit/>
          </a:bodyPr>
          <a:lstStyle/>
          <a:p>
            <a:r>
              <a:rPr lang="en-US" dirty="0"/>
              <a:t>Legacy Residents</a:t>
            </a:r>
          </a:p>
        </p:txBody>
      </p:sp>
    </p:spTree>
    <p:extLst>
      <p:ext uri="{BB962C8B-B14F-4D97-AF65-F5344CB8AC3E}">
        <p14:creationId xmlns:p14="http://schemas.microsoft.com/office/powerpoint/2010/main" val="233590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How others measure</a:t>
            </a:r>
          </a:p>
        </p:txBody>
      </p:sp>
      <p:sp>
        <p:nvSpPr>
          <p:cNvPr id="6" name="TextBox 5">
            <a:extLst>
              <a:ext uri="{FF2B5EF4-FFF2-40B4-BE49-F238E27FC236}">
                <a16:creationId xmlns:a16="http://schemas.microsoft.com/office/drawing/2014/main" id="{4A03CF82-84D4-5002-4684-2F7977A0A45C}"/>
              </a:ext>
            </a:extLst>
          </p:cNvPr>
          <p:cNvSpPr txBox="1"/>
          <p:nvPr/>
        </p:nvSpPr>
        <p:spPr>
          <a:xfrm>
            <a:off x="2876887" y="5263634"/>
            <a:ext cx="1952625" cy="369332"/>
          </a:xfrm>
          <a:prstGeom prst="rect">
            <a:avLst/>
          </a:prstGeom>
          <a:noFill/>
        </p:spPr>
        <p:txBody>
          <a:bodyPr wrap="square" rtlCol="0">
            <a:spAutoFit/>
          </a:bodyPr>
          <a:lstStyle/>
          <a:p>
            <a:r>
              <a:rPr lang="en-US" dirty="0"/>
              <a:t>Investment</a:t>
            </a:r>
          </a:p>
        </p:txBody>
      </p:sp>
      <p:pic>
        <p:nvPicPr>
          <p:cNvPr id="11" name="Picture 10">
            <a:extLst>
              <a:ext uri="{FF2B5EF4-FFF2-40B4-BE49-F238E27FC236}">
                <a16:creationId xmlns:a16="http://schemas.microsoft.com/office/drawing/2014/main" id="{9C4019E9-946C-A021-DC90-581691F68262}"/>
              </a:ext>
            </a:extLst>
          </p:cNvPr>
          <p:cNvPicPr>
            <a:picLocks noChangeAspect="1"/>
          </p:cNvPicPr>
          <p:nvPr/>
        </p:nvPicPr>
        <p:blipFill rotWithShape="1">
          <a:blip r:embed="rId3"/>
          <a:srcRect l="24544" t="25383" r="26162" b="20849"/>
          <a:stretch/>
        </p:blipFill>
        <p:spPr>
          <a:xfrm>
            <a:off x="7084331" y="2097119"/>
            <a:ext cx="3305175" cy="2906674"/>
          </a:xfrm>
          <a:prstGeom prst="rect">
            <a:avLst/>
          </a:prstGeom>
        </p:spPr>
      </p:pic>
      <p:pic>
        <p:nvPicPr>
          <p:cNvPr id="12" name="Picture 11">
            <a:extLst>
              <a:ext uri="{FF2B5EF4-FFF2-40B4-BE49-F238E27FC236}">
                <a16:creationId xmlns:a16="http://schemas.microsoft.com/office/drawing/2014/main" id="{F6BF8C7C-F9E9-71F8-7EB9-AE49ADE29B1A}"/>
              </a:ext>
            </a:extLst>
          </p:cNvPr>
          <p:cNvPicPr>
            <a:picLocks noChangeAspect="1"/>
          </p:cNvPicPr>
          <p:nvPr/>
        </p:nvPicPr>
        <p:blipFill>
          <a:blip r:embed="rId4"/>
          <a:srcRect l="5244" t="14039" r="9792" b="37385"/>
          <a:stretch/>
        </p:blipFill>
        <p:spPr>
          <a:xfrm>
            <a:off x="1602978" y="2236231"/>
            <a:ext cx="4207272" cy="2856403"/>
          </a:xfrm>
          <a:prstGeom prst="rect">
            <a:avLst/>
          </a:prstGeom>
        </p:spPr>
      </p:pic>
      <p:sp>
        <p:nvSpPr>
          <p:cNvPr id="13" name="TextBox 12">
            <a:extLst>
              <a:ext uri="{FF2B5EF4-FFF2-40B4-BE49-F238E27FC236}">
                <a16:creationId xmlns:a16="http://schemas.microsoft.com/office/drawing/2014/main" id="{9C3D9742-231E-8808-B4EC-2CB38DC73858}"/>
              </a:ext>
            </a:extLst>
          </p:cNvPr>
          <p:cNvSpPr txBox="1"/>
          <p:nvPr/>
        </p:nvSpPr>
        <p:spPr>
          <a:xfrm>
            <a:off x="7467600" y="5263634"/>
            <a:ext cx="2876213" cy="369332"/>
          </a:xfrm>
          <a:prstGeom prst="rect">
            <a:avLst/>
          </a:prstGeom>
          <a:noFill/>
        </p:spPr>
        <p:txBody>
          <a:bodyPr wrap="square" rtlCol="0">
            <a:spAutoFit/>
          </a:bodyPr>
          <a:lstStyle/>
          <a:p>
            <a:r>
              <a:rPr lang="en-US" dirty="0"/>
              <a:t>Educational Attainment</a:t>
            </a:r>
          </a:p>
        </p:txBody>
      </p:sp>
    </p:spTree>
    <p:extLst>
      <p:ext uri="{BB962C8B-B14F-4D97-AF65-F5344CB8AC3E}">
        <p14:creationId xmlns:p14="http://schemas.microsoft.com/office/powerpoint/2010/main" val="236885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How others measure</a:t>
            </a:r>
          </a:p>
        </p:txBody>
      </p:sp>
      <p:pic>
        <p:nvPicPr>
          <p:cNvPr id="5" name="Picture 4">
            <a:extLst>
              <a:ext uri="{FF2B5EF4-FFF2-40B4-BE49-F238E27FC236}">
                <a16:creationId xmlns:a16="http://schemas.microsoft.com/office/drawing/2014/main" id="{6A74EF36-4BCE-C188-27CA-938F2D7A131A}"/>
              </a:ext>
            </a:extLst>
          </p:cNvPr>
          <p:cNvPicPr>
            <a:picLocks noChangeAspect="1"/>
          </p:cNvPicPr>
          <p:nvPr/>
        </p:nvPicPr>
        <p:blipFill>
          <a:blip r:embed="rId3"/>
          <a:srcRect l="208" t="7870" r="419" b="9204"/>
          <a:stretch/>
        </p:blipFill>
        <p:spPr>
          <a:xfrm>
            <a:off x="285751" y="1676400"/>
            <a:ext cx="8812966" cy="3952875"/>
          </a:xfrm>
          <a:prstGeom prst="rect">
            <a:avLst/>
          </a:prstGeom>
        </p:spPr>
      </p:pic>
      <p:sp>
        <p:nvSpPr>
          <p:cNvPr id="6" name="TextBox 5">
            <a:extLst>
              <a:ext uri="{FF2B5EF4-FFF2-40B4-BE49-F238E27FC236}">
                <a16:creationId xmlns:a16="http://schemas.microsoft.com/office/drawing/2014/main" id="{4A03CF82-84D4-5002-4684-2F7977A0A45C}"/>
              </a:ext>
            </a:extLst>
          </p:cNvPr>
          <p:cNvSpPr txBox="1"/>
          <p:nvPr/>
        </p:nvSpPr>
        <p:spPr>
          <a:xfrm>
            <a:off x="9782512" y="3324225"/>
            <a:ext cx="1952625" cy="1477328"/>
          </a:xfrm>
          <a:prstGeom prst="rect">
            <a:avLst/>
          </a:prstGeom>
          <a:noFill/>
        </p:spPr>
        <p:txBody>
          <a:bodyPr wrap="square" rtlCol="0">
            <a:spAutoFit/>
          </a:bodyPr>
          <a:lstStyle/>
          <a:p>
            <a:r>
              <a:rPr lang="en-US" dirty="0"/>
              <a:t>Using an algorithm with consumer data and census data to estimate risk.</a:t>
            </a:r>
          </a:p>
        </p:txBody>
      </p:sp>
    </p:spTree>
    <p:extLst>
      <p:ext uri="{BB962C8B-B14F-4D97-AF65-F5344CB8AC3E}">
        <p14:creationId xmlns:p14="http://schemas.microsoft.com/office/powerpoint/2010/main" val="27552026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How others measure</a:t>
            </a:r>
          </a:p>
        </p:txBody>
      </p:sp>
      <p:pic>
        <p:nvPicPr>
          <p:cNvPr id="5" name="Picture 4">
            <a:extLst>
              <a:ext uri="{FF2B5EF4-FFF2-40B4-BE49-F238E27FC236}">
                <a16:creationId xmlns:a16="http://schemas.microsoft.com/office/drawing/2014/main" id="{1BC5B1AE-3669-2D8F-BC84-E45ED0985338}"/>
              </a:ext>
            </a:extLst>
          </p:cNvPr>
          <p:cNvPicPr>
            <a:picLocks noChangeAspect="1"/>
          </p:cNvPicPr>
          <p:nvPr/>
        </p:nvPicPr>
        <p:blipFill>
          <a:blip r:embed="rId3"/>
          <a:srcRect t="7122" b="10756"/>
          <a:stretch/>
        </p:blipFill>
        <p:spPr>
          <a:xfrm>
            <a:off x="456863" y="1866900"/>
            <a:ext cx="9106236" cy="4019550"/>
          </a:xfrm>
          <a:prstGeom prst="rect">
            <a:avLst/>
          </a:prstGeom>
        </p:spPr>
      </p:pic>
      <p:sp>
        <p:nvSpPr>
          <p:cNvPr id="6" name="TextBox 5">
            <a:extLst>
              <a:ext uri="{FF2B5EF4-FFF2-40B4-BE49-F238E27FC236}">
                <a16:creationId xmlns:a16="http://schemas.microsoft.com/office/drawing/2014/main" id="{DECFCA62-E026-CFD0-1690-3EC3FD81EE3E}"/>
              </a:ext>
            </a:extLst>
          </p:cNvPr>
          <p:cNvSpPr txBox="1"/>
          <p:nvPr/>
        </p:nvSpPr>
        <p:spPr>
          <a:xfrm>
            <a:off x="9782512" y="3324225"/>
            <a:ext cx="1952625" cy="923330"/>
          </a:xfrm>
          <a:prstGeom prst="rect">
            <a:avLst/>
          </a:prstGeom>
          <a:noFill/>
        </p:spPr>
        <p:txBody>
          <a:bodyPr wrap="square" rtlCol="0">
            <a:spAutoFit/>
          </a:bodyPr>
          <a:lstStyle/>
          <a:p>
            <a:r>
              <a:rPr lang="en-US" dirty="0"/>
              <a:t>Measuring displacement by income groups</a:t>
            </a:r>
          </a:p>
        </p:txBody>
      </p:sp>
    </p:spTree>
    <p:extLst>
      <p:ext uri="{BB962C8B-B14F-4D97-AF65-F5344CB8AC3E}">
        <p14:creationId xmlns:p14="http://schemas.microsoft.com/office/powerpoint/2010/main" val="15717775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How others measure</a:t>
            </a:r>
          </a:p>
        </p:txBody>
      </p:sp>
      <p:pic>
        <p:nvPicPr>
          <p:cNvPr id="5" name="Picture 4">
            <a:extLst>
              <a:ext uri="{FF2B5EF4-FFF2-40B4-BE49-F238E27FC236}">
                <a16:creationId xmlns:a16="http://schemas.microsoft.com/office/drawing/2014/main" id="{57A76CB8-14EC-96D0-A8D6-74A267C87B30}"/>
              </a:ext>
            </a:extLst>
          </p:cNvPr>
          <p:cNvPicPr>
            <a:picLocks noChangeAspect="1"/>
          </p:cNvPicPr>
          <p:nvPr/>
        </p:nvPicPr>
        <p:blipFill>
          <a:blip r:embed="rId3"/>
          <a:srcRect t="7912" b="10183"/>
          <a:stretch/>
        </p:blipFill>
        <p:spPr>
          <a:xfrm>
            <a:off x="502395" y="2095499"/>
            <a:ext cx="8914020" cy="3924301"/>
          </a:xfrm>
          <a:prstGeom prst="rect">
            <a:avLst/>
          </a:prstGeom>
        </p:spPr>
      </p:pic>
      <p:sp>
        <p:nvSpPr>
          <p:cNvPr id="6" name="TextBox 5">
            <a:extLst>
              <a:ext uri="{FF2B5EF4-FFF2-40B4-BE49-F238E27FC236}">
                <a16:creationId xmlns:a16="http://schemas.microsoft.com/office/drawing/2014/main" id="{34F9A76A-F3F3-A1B9-5CAA-B8B4C10CA25C}"/>
              </a:ext>
            </a:extLst>
          </p:cNvPr>
          <p:cNvSpPr txBox="1"/>
          <p:nvPr/>
        </p:nvSpPr>
        <p:spPr>
          <a:xfrm>
            <a:off x="9782512" y="3324225"/>
            <a:ext cx="1952625" cy="646331"/>
          </a:xfrm>
          <a:prstGeom prst="rect">
            <a:avLst/>
          </a:prstGeom>
          <a:noFill/>
        </p:spPr>
        <p:txBody>
          <a:bodyPr wrap="square" rtlCol="0">
            <a:spAutoFit/>
          </a:bodyPr>
          <a:lstStyle/>
          <a:p>
            <a:r>
              <a:rPr lang="en-US" dirty="0"/>
              <a:t>Measuring stages of displacement</a:t>
            </a:r>
          </a:p>
        </p:txBody>
      </p:sp>
    </p:spTree>
    <p:extLst>
      <p:ext uri="{BB962C8B-B14F-4D97-AF65-F5344CB8AC3E}">
        <p14:creationId xmlns:p14="http://schemas.microsoft.com/office/powerpoint/2010/main" val="35440239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How others measure</a:t>
            </a:r>
          </a:p>
        </p:txBody>
      </p:sp>
      <p:pic>
        <p:nvPicPr>
          <p:cNvPr id="5" name="Picture 4">
            <a:extLst>
              <a:ext uri="{FF2B5EF4-FFF2-40B4-BE49-F238E27FC236}">
                <a16:creationId xmlns:a16="http://schemas.microsoft.com/office/drawing/2014/main" id="{57A76CB8-14EC-96D0-A8D6-74A267C87B30}"/>
              </a:ext>
            </a:extLst>
          </p:cNvPr>
          <p:cNvPicPr>
            <a:picLocks noChangeAspect="1"/>
          </p:cNvPicPr>
          <p:nvPr/>
        </p:nvPicPr>
        <p:blipFill>
          <a:blip r:embed="rId3"/>
          <a:srcRect t="7912" b="10183"/>
          <a:stretch/>
        </p:blipFill>
        <p:spPr>
          <a:xfrm>
            <a:off x="502395" y="2095499"/>
            <a:ext cx="8914020" cy="3924301"/>
          </a:xfrm>
          <a:prstGeom prst="rect">
            <a:avLst/>
          </a:prstGeom>
        </p:spPr>
      </p:pic>
      <p:sp>
        <p:nvSpPr>
          <p:cNvPr id="6" name="TextBox 5">
            <a:extLst>
              <a:ext uri="{FF2B5EF4-FFF2-40B4-BE49-F238E27FC236}">
                <a16:creationId xmlns:a16="http://schemas.microsoft.com/office/drawing/2014/main" id="{34F9A76A-F3F3-A1B9-5CAA-B8B4C10CA25C}"/>
              </a:ext>
            </a:extLst>
          </p:cNvPr>
          <p:cNvSpPr txBox="1"/>
          <p:nvPr/>
        </p:nvSpPr>
        <p:spPr>
          <a:xfrm>
            <a:off x="9782512" y="3324225"/>
            <a:ext cx="1952625" cy="646331"/>
          </a:xfrm>
          <a:prstGeom prst="rect">
            <a:avLst/>
          </a:prstGeom>
          <a:noFill/>
        </p:spPr>
        <p:txBody>
          <a:bodyPr wrap="square" rtlCol="0">
            <a:spAutoFit/>
          </a:bodyPr>
          <a:lstStyle/>
          <a:p>
            <a:r>
              <a:rPr lang="en-US" dirty="0"/>
              <a:t>Measuring stages of displacement</a:t>
            </a:r>
          </a:p>
        </p:txBody>
      </p:sp>
    </p:spTree>
    <p:extLst>
      <p:ext uri="{BB962C8B-B14F-4D97-AF65-F5344CB8AC3E}">
        <p14:creationId xmlns:p14="http://schemas.microsoft.com/office/powerpoint/2010/main" val="17194325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How others measure</a:t>
            </a:r>
          </a:p>
        </p:txBody>
      </p:sp>
      <p:pic>
        <p:nvPicPr>
          <p:cNvPr id="4" name="Picture 3">
            <a:extLst>
              <a:ext uri="{FF2B5EF4-FFF2-40B4-BE49-F238E27FC236}">
                <a16:creationId xmlns:a16="http://schemas.microsoft.com/office/drawing/2014/main" id="{FBD47685-0596-4F73-AB70-607AFD7A2553}"/>
              </a:ext>
            </a:extLst>
          </p:cNvPr>
          <p:cNvPicPr>
            <a:picLocks noChangeAspect="1"/>
          </p:cNvPicPr>
          <p:nvPr/>
        </p:nvPicPr>
        <p:blipFill>
          <a:blip r:embed="rId3"/>
          <a:srcRect l="3594" t="7122" r="859" b="10465"/>
          <a:stretch/>
        </p:blipFill>
        <p:spPr>
          <a:xfrm>
            <a:off x="504826" y="2038350"/>
            <a:ext cx="8115315" cy="3762375"/>
          </a:xfrm>
          <a:prstGeom prst="rect">
            <a:avLst/>
          </a:prstGeom>
        </p:spPr>
      </p:pic>
      <p:pic>
        <p:nvPicPr>
          <p:cNvPr id="7" name="Picture 6">
            <a:extLst>
              <a:ext uri="{FF2B5EF4-FFF2-40B4-BE49-F238E27FC236}">
                <a16:creationId xmlns:a16="http://schemas.microsoft.com/office/drawing/2014/main" id="{4B9F2572-8E1B-6A5F-7B7C-AC0543387A33}"/>
              </a:ext>
            </a:extLst>
          </p:cNvPr>
          <p:cNvPicPr>
            <a:picLocks noChangeAspect="1"/>
          </p:cNvPicPr>
          <p:nvPr/>
        </p:nvPicPr>
        <p:blipFill>
          <a:blip r:embed="rId3"/>
          <a:srcRect l="4603" t="26943" r="83174" b="37379"/>
          <a:stretch/>
        </p:blipFill>
        <p:spPr>
          <a:xfrm>
            <a:off x="9172575" y="2038350"/>
            <a:ext cx="2371725" cy="3720780"/>
          </a:xfrm>
          <a:prstGeom prst="rect">
            <a:avLst/>
          </a:prstGeom>
        </p:spPr>
      </p:pic>
    </p:spTree>
    <p:extLst>
      <p:ext uri="{BB962C8B-B14F-4D97-AF65-F5344CB8AC3E}">
        <p14:creationId xmlns:p14="http://schemas.microsoft.com/office/powerpoint/2010/main" val="13654870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A Potential Way to Measure</a:t>
            </a:r>
          </a:p>
        </p:txBody>
      </p:sp>
      <p:pic>
        <p:nvPicPr>
          <p:cNvPr id="4" name="Picture 3" descr="A diagram of different types of housing&#10;&#10;Description automatically generated">
            <a:extLst>
              <a:ext uri="{FF2B5EF4-FFF2-40B4-BE49-F238E27FC236}">
                <a16:creationId xmlns:a16="http://schemas.microsoft.com/office/drawing/2014/main" id="{6C6AE033-AECF-2DB8-7F9B-80B565A4E167}"/>
              </a:ext>
            </a:extLst>
          </p:cNvPr>
          <p:cNvPicPr>
            <a:picLocks noChangeAspect="1"/>
          </p:cNvPicPr>
          <p:nvPr/>
        </p:nvPicPr>
        <p:blipFill>
          <a:blip r:embed="rId3">
            <a:extLst>
              <a:ext uri="{28A0092B-C50C-407E-A947-70E740481C1C}">
                <a14:useLocalDpi xmlns:a14="http://schemas.microsoft.com/office/drawing/2010/main" val="0"/>
              </a:ext>
            </a:extLst>
          </a:blip>
          <a:srcRect t="15358" b="9536"/>
          <a:stretch/>
        </p:blipFill>
        <p:spPr>
          <a:xfrm>
            <a:off x="1658470" y="1620455"/>
            <a:ext cx="8875059" cy="5150734"/>
          </a:xfrm>
          <a:prstGeom prst="rect">
            <a:avLst/>
          </a:prstGeom>
        </p:spPr>
      </p:pic>
      <p:sp>
        <p:nvSpPr>
          <p:cNvPr id="3" name="TextBox 2">
            <a:extLst>
              <a:ext uri="{FF2B5EF4-FFF2-40B4-BE49-F238E27FC236}">
                <a16:creationId xmlns:a16="http://schemas.microsoft.com/office/drawing/2014/main" id="{6B3EBB66-79BB-303D-7482-E4E35E6BADF3}"/>
              </a:ext>
            </a:extLst>
          </p:cNvPr>
          <p:cNvSpPr txBox="1"/>
          <p:nvPr/>
        </p:nvSpPr>
        <p:spPr>
          <a:xfrm>
            <a:off x="352426" y="4514850"/>
            <a:ext cx="1809750" cy="2031325"/>
          </a:xfrm>
          <a:prstGeom prst="rect">
            <a:avLst/>
          </a:prstGeom>
          <a:noFill/>
        </p:spPr>
        <p:txBody>
          <a:bodyPr wrap="square" rtlCol="0">
            <a:spAutoFit/>
          </a:bodyPr>
          <a:lstStyle/>
          <a:p>
            <a:r>
              <a:rPr lang="en-US" sz="1400" dirty="0"/>
              <a:t>Use HMDA &amp; SBA data to identify if home and business loans are going down in an area.  If the rate is going down less than regional average, neighborhood is in divestment.</a:t>
            </a:r>
          </a:p>
        </p:txBody>
      </p:sp>
      <p:sp>
        <p:nvSpPr>
          <p:cNvPr id="5" name="TextBox 4">
            <a:extLst>
              <a:ext uri="{FF2B5EF4-FFF2-40B4-BE49-F238E27FC236}">
                <a16:creationId xmlns:a16="http://schemas.microsoft.com/office/drawing/2014/main" id="{49F80086-4D28-10E2-667C-0DE9F317EB6A}"/>
              </a:ext>
            </a:extLst>
          </p:cNvPr>
          <p:cNvSpPr txBox="1"/>
          <p:nvPr/>
        </p:nvSpPr>
        <p:spPr>
          <a:xfrm>
            <a:off x="476251" y="1620455"/>
            <a:ext cx="2600324" cy="2677656"/>
          </a:xfrm>
          <a:prstGeom prst="rect">
            <a:avLst/>
          </a:prstGeom>
          <a:noFill/>
        </p:spPr>
        <p:txBody>
          <a:bodyPr wrap="square" rtlCol="0">
            <a:spAutoFit/>
          </a:bodyPr>
          <a:lstStyle/>
          <a:p>
            <a:pPr marL="285750" indent="-285750">
              <a:buFont typeface="Arial" panose="020B0604020202020204" pitchFamily="34" charset="0"/>
              <a:buChar char="•"/>
            </a:pPr>
            <a:r>
              <a:rPr lang="en-US" sz="1400" dirty="0"/>
              <a:t>Use HMDA/SBA and if % is substantially less than regional average, then neighborhood is in abandonment.</a:t>
            </a:r>
          </a:p>
          <a:p>
            <a:pPr algn="ctr"/>
            <a:r>
              <a:rPr lang="en-US" sz="1400" dirty="0"/>
              <a:t> AND/OR</a:t>
            </a:r>
          </a:p>
          <a:p>
            <a:pPr marL="285750" indent="-285750">
              <a:buFont typeface="Arial" panose="020B0604020202020204" pitchFamily="34" charset="0"/>
              <a:buChar char="•"/>
            </a:pPr>
            <a:r>
              <a:rPr lang="en-US" sz="1400" dirty="0"/>
              <a:t>Use MPROP Data and Census vacancy data, and if % is less than average, neighborhood is in abandonment.</a:t>
            </a:r>
          </a:p>
          <a:p>
            <a:pPr marL="285750" indent="-285750">
              <a:buFont typeface="Arial" panose="020B0604020202020204" pitchFamily="34" charset="0"/>
              <a:buChar char="•"/>
            </a:pPr>
            <a:r>
              <a:rPr lang="en-US" sz="1400" dirty="0"/>
              <a:t>Use MPROP to measure length of abandonment</a:t>
            </a:r>
          </a:p>
        </p:txBody>
      </p:sp>
      <p:sp>
        <p:nvSpPr>
          <p:cNvPr id="7" name="TextBox 6">
            <a:extLst>
              <a:ext uri="{FF2B5EF4-FFF2-40B4-BE49-F238E27FC236}">
                <a16:creationId xmlns:a16="http://schemas.microsoft.com/office/drawing/2014/main" id="{F34878CC-0B5A-237F-55AF-75C5EFAEC79A}"/>
              </a:ext>
            </a:extLst>
          </p:cNvPr>
          <p:cNvSpPr txBox="1"/>
          <p:nvPr/>
        </p:nvSpPr>
        <p:spPr>
          <a:xfrm>
            <a:off x="9300601" y="2016308"/>
            <a:ext cx="2538971" cy="954107"/>
          </a:xfrm>
          <a:prstGeom prst="rect">
            <a:avLst/>
          </a:prstGeom>
          <a:noFill/>
        </p:spPr>
        <p:txBody>
          <a:bodyPr wrap="square" rtlCol="0">
            <a:spAutoFit/>
          </a:bodyPr>
          <a:lstStyle/>
          <a:p>
            <a:r>
              <a:rPr lang="en-US" sz="1400" dirty="0"/>
              <a:t>Use census data to look at loss of overall population by race, income band and legacy residents.  </a:t>
            </a:r>
          </a:p>
        </p:txBody>
      </p:sp>
      <p:sp>
        <p:nvSpPr>
          <p:cNvPr id="8" name="TextBox 7">
            <a:extLst>
              <a:ext uri="{FF2B5EF4-FFF2-40B4-BE49-F238E27FC236}">
                <a16:creationId xmlns:a16="http://schemas.microsoft.com/office/drawing/2014/main" id="{DE277908-FBD1-9A75-660D-3365B7B461A0}"/>
              </a:ext>
            </a:extLst>
          </p:cNvPr>
          <p:cNvSpPr txBox="1"/>
          <p:nvPr/>
        </p:nvSpPr>
        <p:spPr>
          <a:xfrm>
            <a:off x="10115550" y="4692833"/>
            <a:ext cx="1914522" cy="738664"/>
          </a:xfrm>
          <a:prstGeom prst="rect">
            <a:avLst/>
          </a:prstGeom>
          <a:noFill/>
        </p:spPr>
        <p:txBody>
          <a:bodyPr wrap="square" rtlCol="0">
            <a:spAutoFit/>
          </a:bodyPr>
          <a:lstStyle/>
          <a:p>
            <a:r>
              <a:rPr lang="en-US" sz="1400" dirty="0"/>
              <a:t>Use census data to look at race, education, income, home value </a:t>
            </a:r>
          </a:p>
        </p:txBody>
      </p:sp>
    </p:spTree>
    <p:extLst>
      <p:ext uri="{BB962C8B-B14F-4D97-AF65-F5344CB8AC3E}">
        <p14:creationId xmlns:p14="http://schemas.microsoft.com/office/powerpoint/2010/main" val="263904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If we know stage, we can intervene</a:t>
            </a:r>
          </a:p>
        </p:txBody>
      </p:sp>
      <p:pic>
        <p:nvPicPr>
          <p:cNvPr id="4" name="Picture 3" descr="A diagram of different types of housing&#10;&#10;Description automatically generated">
            <a:extLst>
              <a:ext uri="{FF2B5EF4-FFF2-40B4-BE49-F238E27FC236}">
                <a16:creationId xmlns:a16="http://schemas.microsoft.com/office/drawing/2014/main" id="{6C6AE033-AECF-2DB8-7F9B-80B565A4E167}"/>
              </a:ext>
            </a:extLst>
          </p:cNvPr>
          <p:cNvPicPr>
            <a:picLocks noChangeAspect="1"/>
          </p:cNvPicPr>
          <p:nvPr/>
        </p:nvPicPr>
        <p:blipFill>
          <a:blip r:embed="rId3">
            <a:extLst>
              <a:ext uri="{28A0092B-C50C-407E-A947-70E740481C1C}">
                <a14:useLocalDpi xmlns:a14="http://schemas.microsoft.com/office/drawing/2010/main" val="0"/>
              </a:ext>
            </a:extLst>
          </a:blip>
          <a:srcRect t="15358" b="9536"/>
          <a:stretch/>
        </p:blipFill>
        <p:spPr>
          <a:xfrm>
            <a:off x="1658470" y="1620455"/>
            <a:ext cx="8875059" cy="5150734"/>
          </a:xfrm>
          <a:prstGeom prst="rect">
            <a:avLst/>
          </a:prstGeom>
        </p:spPr>
      </p:pic>
      <p:sp>
        <p:nvSpPr>
          <p:cNvPr id="3" name="TextBox 2">
            <a:extLst>
              <a:ext uri="{FF2B5EF4-FFF2-40B4-BE49-F238E27FC236}">
                <a16:creationId xmlns:a16="http://schemas.microsoft.com/office/drawing/2014/main" id="{6B3EBB66-79BB-303D-7482-E4E35E6BADF3}"/>
              </a:ext>
            </a:extLst>
          </p:cNvPr>
          <p:cNvSpPr txBox="1"/>
          <p:nvPr/>
        </p:nvSpPr>
        <p:spPr>
          <a:xfrm>
            <a:off x="352426" y="4514850"/>
            <a:ext cx="1809750" cy="1815882"/>
          </a:xfrm>
          <a:prstGeom prst="rect">
            <a:avLst/>
          </a:prstGeom>
          <a:noFill/>
        </p:spPr>
        <p:txBody>
          <a:bodyPr wrap="square" rtlCol="0">
            <a:spAutoFit/>
          </a:bodyPr>
          <a:lstStyle/>
          <a:p>
            <a:pPr marL="285750" indent="-285750">
              <a:buFont typeface="Arial" panose="020B0604020202020204" pitchFamily="34" charset="0"/>
              <a:buChar char="•"/>
            </a:pPr>
            <a:r>
              <a:rPr lang="en-US" sz="1400" dirty="0"/>
              <a:t>Increase public investment into infrastructure for existing residents (e.g. replace lead laterals)</a:t>
            </a:r>
          </a:p>
          <a:p>
            <a:pPr marL="285750" indent="-285750">
              <a:buFont typeface="Arial" panose="020B0604020202020204" pitchFamily="34" charset="0"/>
              <a:buChar char="•"/>
            </a:pPr>
            <a:r>
              <a:rPr lang="en-US" sz="1400" dirty="0"/>
              <a:t>Special loan and DPA products</a:t>
            </a:r>
          </a:p>
        </p:txBody>
      </p:sp>
      <p:sp>
        <p:nvSpPr>
          <p:cNvPr id="5" name="TextBox 4">
            <a:extLst>
              <a:ext uri="{FF2B5EF4-FFF2-40B4-BE49-F238E27FC236}">
                <a16:creationId xmlns:a16="http://schemas.microsoft.com/office/drawing/2014/main" id="{49F80086-4D28-10E2-667C-0DE9F317EB6A}"/>
              </a:ext>
            </a:extLst>
          </p:cNvPr>
          <p:cNvSpPr txBox="1"/>
          <p:nvPr/>
        </p:nvSpPr>
        <p:spPr>
          <a:xfrm>
            <a:off x="685801" y="2343150"/>
            <a:ext cx="2600324" cy="1384995"/>
          </a:xfrm>
          <a:prstGeom prst="rect">
            <a:avLst/>
          </a:prstGeom>
          <a:noFill/>
        </p:spPr>
        <p:txBody>
          <a:bodyPr wrap="square" rtlCol="0">
            <a:spAutoFit/>
          </a:bodyPr>
          <a:lstStyle/>
          <a:p>
            <a:pPr marL="285750" indent="-285750">
              <a:buFont typeface="Arial" panose="020B0604020202020204" pitchFamily="34" charset="0"/>
              <a:buChar char="•"/>
            </a:pPr>
            <a:r>
              <a:rPr lang="en-US" sz="1400" dirty="0"/>
              <a:t>Provide support to homeowners</a:t>
            </a:r>
          </a:p>
          <a:p>
            <a:pPr marL="285750" indent="-285750">
              <a:buFont typeface="Arial" panose="020B0604020202020204" pitchFamily="34" charset="0"/>
              <a:buChar char="•"/>
            </a:pPr>
            <a:r>
              <a:rPr lang="en-US" sz="1400" dirty="0"/>
              <a:t>Build new/rehab subsidized homeownership</a:t>
            </a:r>
          </a:p>
          <a:p>
            <a:pPr marL="285750" indent="-285750">
              <a:buFont typeface="Arial" panose="020B0604020202020204" pitchFamily="34" charset="0"/>
              <a:buChar char="•"/>
            </a:pPr>
            <a:r>
              <a:rPr lang="en-US" sz="1400" dirty="0"/>
              <a:t>Tenant Opportunity to Purchase</a:t>
            </a:r>
          </a:p>
        </p:txBody>
      </p:sp>
      <p:sp>
        <p:nvSpPr>
          <p:cNvPr id="7" name="TextBox 6">
            <a:extLst>
              <a:ext uri="{FF2B5EF4-FFF2-40B4-BE49-F238E27FC236}">
                <a16:creationId xmlns:a16="http://schemas.microsoft.com/office/drawing/2014/main" id="{F34878CC-0B5A-237F-55AF-75C5EFAEC79A}"/>
              </a:ext>
            </a:extLst>
          </p:cNvPr>
          <p:cNvSpPr txBox="1"/>
          <p:nvPr/>
        </p:nvSpPr>
        <p:spPr>
          <a:xfrm>
            <a:off x="9300601" y="2016308"/>
            <a:ext cx="2538971" cy="1169551"/>
          </a:xfrm>
          <a:prstGeom prst="rect">
            <a:avLst/>
          </a:prstGeom>
          <a:noFill/>
        </p:spPr>
        <p:txBody>
          <a:bodyPr wrap="square" rtlCol="0">
            <a:spAutoFit/>
          </a:bodyPr>
          <a:lstStyle/>
          <a:p>
            <a:pPr marL="285750" indent="-285750">
              <a:buFont typeface="Arial" panose="020B0604020202020204" pitchFamily="34" charset="0"/>
              <a:buChar char="•"/>
            </a:pPr>
            <a:r>
              <a:rPr lang="en-US" sz="1400" dirty="0"/>
              <a:t>Provide support to homeowners</a:t>
            </a:r>
          </a:p>
          <a:p>
            <a:pPr marL="285750" indent="-285750">
              <a:buFont typeface="Arial" panose="020B0604020202020204" pitchFamily="34" charset="0"/>
              <a:buChar char="•"/>
            </a:pPr>
            <a:r>
              <a:rPr lang="en-US" sz="1400" dirty="0"/>
              <a:t>Build new/rehab subsidized homeownership</a:t>
            </a:r>
          </a:p>
          <a:p>
            <a:pPr marL="285750" indent="-285750">
              <a:buFont typeface="Arial" panose="020B0604020202020204" pitchFamily="34" charset="0"/>
              <a:buChar char="•"/>
            </a:pPr>
            <a:r>
              <a:rPr lang="en-US" sz="1400" dirty="0"/>
              <a:t>Eviction Protection</a:t>
            </a:r>
          </a:p>
        </p:txBody>
      </p:sp>
      <p:sp>
        <p:nvSpPr>
          <p:cNvPr id="8" name="TextBox 7">
            <a:extLst>
              <a:ext uri="{FF2B5EF4-FFF2-40B4-BE49-F238E27FC236}">
                <a16:creationId xmlns:a16="http://schemas.microsoft.com/office/drawing/2014/main" id="{DE277908-FBD1-9A75-660D-3365B7B461A0}"/>
              </a:ext>
            </a:extLst>
          </p:cNvPr>
          <p:cNvSpPr txBox="1"/>
          <p:nvPr/>
        </p:nvSpPr>
        <p:spPr>
          <a:xfrm>
            <a:off x="10115550" y="4692833"/>
            <a:ext cx="1914522" cy="738664"/>
          </a:xfrm>
          <a:prstGeom prst="rect">
            <a:avLst/>
          </a:prstGeom>
          <a:noFill/>
        </p:spPr>
        <p:txBody>
          <a:bodyPr wrap="square" rtlCol="0">
            <a:spAutoFit/>
          </a:bodyPr>
          <a:lstStyle/>
          <a:p>
            <a:r>
              <a:rPr lang="en-US" sz="1400" dirty="0"/>
              <a:t>Provide subsidized rental</a:t>
            </a:r>
          </a:p>
          <a:p>
            <a:r>
              <a:rPr lang="en-US" sz="1400" dirty="0"/>
              <a:t>Land Trust Homes</a:t>
            </a:r>
          </a:p>
        </p:txBody>
      </p:sp>
    </p:spTree>
    <p:extLst>
      <p:ext uri="{BB962C8B-B14F-4D97-AF65-F5344CB8AC3E}">
        <p14:creationId xmlns:p14="http://schemas.microsoft.com/office/powerpoint/2010/main" val="98302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B7FF7-440D-F039-DE8F-FE2A9DD3E826}"/>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14ABE23F-3E09-2AD8-D1BE-7DD641852A9C}"/>
              </a:ext>
            </a:extLst>
          </p:cNvPr>
          <p:cNvSpPr>
            <a:spLocks noGrp="1"/>
          </p:cNvSpPr>
          <p:nvPr>
            <p:ph idx="1"/>
          </p:nvPr>
        </p:nvSpPr>
        <p:spPr/>
        <p:txBody>
          <a:bodyPr>
            <a:normAutofit/>
          </a:bodyPr>
          <a:lstStyle/>
          <a:p>
            <a:pPr marL="0" indent="0">
              <a:buNone/>
            </a:pPr>
            <a:r>
              <a:rPr lang="en-US" sz="3600" dirty="0"/>
              <a:t>What would be the dream state for being able to measure displacement risk and actual displacement in Milwaukee?</a:t>
            </a:r>
          </a:p>
          <a:p>
            <a:pPr marL="0" indent="0">
              <a:buNone/>
            </a:pPr>
            <a:endParaRPr lang="en-US" sz="3600" dirty="0"/>
          </a:p>
          <a:p>
            <a:pPr marL="0" indent="0">
              <a:buNone/>
            </a:pPr>
            <a:r>
              <a:rPr lang="en-US" sz="3600" dirty="0"/>
              <a:t>What is the next best step that would provide the most value?</a:t>
            </a:r>
          </a:p>
        </p:txBody>
      </p:sp>
    </p:spTree>
    <p:extLst>
      <p:ext uri="{BB962C8B-B14F-4D97-AF65-F5344CB8AC3E}">
        <p14:creationId xmlns:p14="http://schemas.microsoft.com/office/powerpoint/2010/main" val="2774883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p:txBody>
          <a:bodyPr/>
          <a:lstStyle/>
          <a:p>
            <a:r>
              <a:rPr lang="en-US" dirty="0"/>
              <a:t>Why are we here today?</a:t>
            </a:r>
          </a:p>
        </p:txBody>
      </p:sp>
      <p:sp>
        <p:nvSpPr>
          <p:cNvPr id="3" name="Content Placeholder 2">
            <a:extLst>
              <a:ext uri="{FF2B5EF4-FFF2-40B4-BE49-F238E27FC236}">
                <a16:creationId xmlns:a16="http://schemas.microsoft.com/office/drawing/2014/main" id="{4DBE4E99-4E74-5142-30DA-8916C6C47C41}"/>
              </a:ext>
            </a:extLst>
          </p:cNvPr>
          <p:cNvSpPr>
            <a:spLocks noGrp="1"/>
          </p:cNvSpPr>
          <p:nvPr>
            <p:ph idx="1"/>
          </p:nvPr>
        </p:nvSpPr>
        <p:spPr>
          <a:xfrm>
            <a:off x="1524000" y="2067528"/>
            <a:ext cx="10515600" cy="1127085"/>
          </a:xfrm>
        </p:spPr>
        <p:txBody>
          <a:bodyPr>
            <a:normAutofit/>
          </a:bodyPr>
          <a:lstStyle/>
          <a:p>
            <a:pPr marL="0" indent="0">
              <a:buNone/>
            </a:pPr>
            <a:r>
              <a:rPr lang="en-US" sz="7200" b="1" dirty="0">
                <a:solidFill>
                  <a:srgbClr val="E65C28"/>
                </a:solidFill>
              </a:rPr>
              <a:t>2</a:t>
            </a:r>
            <a:r>
              <a:rPr lang="en-US" sz="7200" dirty="0"/>
              <a:t> uncomfortable questions</a:t>
            </a:r>
          </a:p>
        </p:txBody>
      </p:sp>
      <p:sp>
        <p:nvSpPr>
          <p:cNvPr id="4" name="Star: 5 Points 3">
            <a:extLst>
              <a:ext uri="{FF2B5EF4-FFF2-40B4-BE49-F238E27FC236}">
                <a16:creationId xmlns:a16="http://schemas.microsoft.com/office/drawing/2014/main" id="{6A384361-10B8-032A-24A1-6893A435D959}"/>
              </a:ext>
            </a:extLst>
          </p:cNvPr>
          <p:cNvSpPr/>
          <p:nvPr/>
        </p:nvSpPr>
        <p:spPr>
          <a:xfrm>
            <a:off x="590309" y="2164466"/>
            <a:ext cx="685800" cy="685800"/>
          </a:xfrm>
          <a:prstGeom prst="star5">
            <a:avLst/>
          </a:prstGeom>
          <a:solidFill>
            <a:srgbClr val="E65C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tar: 5 Points 4">
            <a:extLst>
              <a:ext uri="{FF2B5EF4-FFF2-40B4-BE49-F238E27FC236}">
                <a16:creationId xmlns:a16="http://schemas.microsoft.com/office/drawing/2014/main" id="{6EF557B3-E40D-92C2-3D29-0C7D916A38C4}"/>
              </a:ext>
            </a:extLst>
          </p:cNvPr>
          <p:cNvSpPr/>
          <p:nvPr/>
        </p:nvSpPr>
        <p:spPr>
          <a:xfrm>
            <a:off x="590309" y="3321935"/>
            <a:ext cx="685800" cy="685800"/>
          </a:xfrm>
          <a:prstGeom prst="star5">
            <a:avLst/>
          </a:prstGeom>
          <a:solidFill>
            <a:srgbClr val="4FC2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tar: 5 Points 5">
            <a:extLst>
              <a:ext uri="{FF2B5EF4-FFF2-40B4-BE49-F238E27FC236}">
                <a16:creationId xmlns:a16="http://schemas.microsoft.com/office/drawing/2014/main" id="{B9D713B0-85A2-C1D5-E65B-BD089D247F27}"/>
              </a:ext>
            </a:extLst>
          </p:cNvPr>
          <p:cNvSpPr/>
          <p:nvPr/>
        </p:nvSpPr>
        <p:spPr>
          <a:xfrm>
            <a:off x="590309" y="4388735"/>
            <a:ext cx="685800" cy="685800"/>
          </a:xfrm>
          <a:prstGeom prst="star5">
            <a:avLst/>
          </a:prstGeom>
          <a:solidFill>
            <a:srgbClr val="A7DB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396E3F-E181-7687-58CA-54A346963CD7}"/>
              </a:ext>
            </a:extLst>
          </p:cNvPr>
          <p:cNvSpPr txBox="1"/>
          <p:nvPr/>
        </p:nvSpPr>
        <p:spPr>
          <a:xfrm>
            <a:off x="1524000" y="3063223"/>
            <a:ext cx="1095833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4FC2C1"/>
                </a:solidFill>
                <a:effectLst/>
                <a:uLnTx/>
                <a:uFillTx/>
                <a:latin typeface="Calibri" panose="020F0502020204030204"/>
                <a:ea typeface="+mn-ea"/>
                <a:cs typeface="+mn-cs"/>
              </a:rPr>
              <a:t>5</a:t>
            </a: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 lessons on displacement</a:t>
            </a:r>
          </a:p>
        </p:txBody>
      </p:sp>
      <p:sp>
        <p:nvSpPr>
          <p:cNvPr id="10" name="TextBox 9">
            <a:extLst>
              <a:ext uri="{FF2B5EF4-FFF2-40B4-BE49-F238E27FC236}">
                <a16:creationId xmlns:a16="http://schemas.microsoft.com/office/drawing/2014/main" id="{04060CE2-2E49-63A0-E910-45B63475385C}"/>
              </a:ext>
            </a:extLst>
          </p:cNvPr>
          <p:cNvSpPr txBox="1"/>
          <p:nvPr/>
        </p:nvSpPr>
        <p:spPr>
          <a:xfrm>
            <a:off x="1524000" y="4131470"/>
            <a:ext cx="1095833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A7DBD8"/>
                </a:solidFill>
                <a:effectLst/>
                <a:uLnTx/>
                <a:uFillTx/>
                <a:latin typeface="Calibri" panose="020F0502020204030204"/>
                <a:ea typeface="+mn-ea"/>
                <a:cs typeface="+mn-cs"/>
              </a:rPr>
              <a:t>1</a:t>
            </a: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 thing we can do about it</a:t>
            </a:r>
          </a:p>
        </p:txBody>
      </p:sp>
    </p:spTree>
    <p:extLst>
      <p:ext uri="{BB962C8B-B14F-4D97-AF65-F5344CB8AC3E}">
        <p14:creationId xmlns:p14="http://schemas.microsoft.com/office/powerpoint/2010/main" val="15176833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9A56C-2A38-9EC7-DDE4-F0675D190AE3}"/>
              </a:ext>
            </a:extLst>
          </p:cNvPr>
          <p:cNvSpPr>
            <a:spLocks noGrp="1"/>
          </p:cNvSpPr>
          <p:nvPr>
            <p:ph type="ctrTitle"/>
          </p:nvPr>
        </p:nvSpPr>
        <p:spPr>
          <a:xfrm>
            <a:off x="355600" y="1427163"/>
            <a:ext cx="7843520" cy="2387600"/>
          </a:xfrm>
        </p:spPr>
        <p:txBody>
          <a:bodyPr/>
          <a:lstStyle/>
          <a:p>
            <a:pPr algn="l"/>
            <a:r>
              <a:rPr lang="en-US" b="1" dirty="0"/>
              <a:t>What options might be on the menu?</a:t>
            </a:r>
            <a:endParaRPr lang="en-US" dirty="0"/>
          </a:p>
        </p:txBody>
      </p:sp>
    </p:spTree>
    <p:extLst>
      <p:ext uri="{BB962C8B-B14F-4D97-AF65-F5344CB8AC3E}">
        <p14:creationId xmlns:p14="http://schemas.microsoft.com/office/powerpoint/2010/main" val="24741792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29874D11-874D-AB9D-C3CA-545C5DC75AAA}"/>
              </a:ext>
            </a:extLst>
          </p:cNvPr>
          <p:cNvPicPr>
            <a:picLocks noChangeAspect="1"/>
          </p:cNvPicPr>
          <p:nvPr/>
        </p:nvPicPr>
        <p:blipFill>
          <a:blip r:embed="rId4"/>
          <a:srcRect l="22175" t="12919" r="23508" b="20835"/>
          <a:stretch/>
        </p:blipFill>
        <p:spPr>
          <a:xfrm>
            <a:off x="922866" y="1666878"/>
            <a:ext cx="3809999" cy="4995331"/>
          </a:xfrm>
          <a:prstGeom prst="rect">
            <a:avLst/>
          </a:prstGeom>
          <a:ln>
            <a:solidFill>
              <a:srgbClr val="002060"/>
            </a:solidFill>
          </a:ln>
        </p:spPr>
      </p:pic>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5 Important Studies</a:t>
            </a:r>
          </a:p>
        </p:txBody>
      </p:sp>
      <p:sp>
        <p:nvSpPr>
          <p:cNvPr id="5" name="TextBox 4">
            <a:extLst>
              <a:ext uri="{FF2B5EF4-FFF2-40B4-BE49-F238E27FC236}">
                <a16:creationId xmlns:a16="http://schemas.microsoft.com/office/drawing/2014/main" id="{F559DA4C-D74D-C8DF-E486-7F036933D654}"/>
              </a:ext>
            </a:extLst>
          </p:cNvPr>
          <p:cNvSpPr txBox="1"/>
          <p:nvPr/>
        </p:nvSpPr>
        <p:spPr>
          <a:xfrm>
            <a:off x="7459134" y="6858000"/>
            <a:ext cx="6096000" cy="2862322"/>
          </a:xfrm>
          <a:prstGeom prst="rect">
            <a:avLst/>
          </a:prstGeom>
          <a:noFill/>
        </p:spPr>
        <p:txBody>
          <a:bodyPr wrap="square">
            <a:spAutoFit/>
          </a:bodyPr>
          <a:lstStyle/>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5"/>
              </a:rPr>
              <a:t>Recidivism Among Black Men Living in Racialized and Carceral Neighborhoods and the Role of Gentrification (Dr. Nicole Robinson, 2022)</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6"/>
              </a:rPr>
              <a:t>Redress Policy Toolbox - The Redress Movement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7"/>
              </a:rPr>
              <a:t>Policy – Urban Displacement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8"/>
              </a:rPr>
              <a:t>Shifting Neighborhoods: Gentrification and Cultural Displacement in American Cities » NCRC</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9"/>
              </a:rPr>
              <a:t>Investment without displacement: How a surge of development changed—and didn’t change—one Detroit neighborhood | Brookings</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pic>
        <p:nvPicPr>
          <p:cNvPr id="1026" name="Picture 2">
            <a:hlinkClick r:id="rId10"/>
            <a:extLst>
              <a:ext uri="{FF2B5EF4-FFF2-40B4-BE49-F238E27FC236}">
                <a16:creationId xmlns:a16="http://schemas.microsoft.com/office/drawing/2014/main" id="{3EA5B216-6C7A-CF6B-46A1-0BFF801F812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20309" y="4273543"/>
            <a:ext cx="2180166" cy="659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153FA99-3B83-583B-5931-FD80C226CCBF}"/>
              </a:ext>
            </a:extLst>
          </p:cNvPr>
          <p:cNvPicPr>
            <a:picLocks noChangeAspect="1"/>
          </p:cNvPicPr>
          <p:nvPr/>
        </p:nvPicPr>
        <p:blipFill>
          <a:blip r:embed="rId12"/>
          <a:srcRect l="17353" t="24306" r="18545" b="40919"/>
          <a:stretch/>
        </p:blipFill>
        <p:spPr>
          <a:xfrm>
            <a:off x="4907492" y="1914445"/>
            <a:ext cx="7151158" cy="4170416"/>
          </a:xfrm>
          <a:prstGeom prst="rect">
            <a:avLst/>
          </a:prstGeom>
        </p:spPr>
      </p:pic>
    </p:spTree>
    <p:extLst>
      <p:ext uri="{BB962C8B-B14F-4D97-AF65-F5344CB8AC3E}">
        <p14:creationId xmlns:p14="http://schemas.microsoft.com/office/powerpoint/2010/main" val="3313813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5 Important Studies</a:t>
            </a:r>
          </a:p>
        </p:txBody>
      </p:sp>
      <p:sp>
        <p:nvSpPr>
          <p:cNvPr id="5" name="TextBox 4">
            <a:extLst>
              <a:ext uri="{FF2B5EF4-FFF2-40B4-BE49-F238E27FC236}">
                <a16:creationId xmlns:a16="http://schemas.microsoft.com/office/drawing/2014/main" id="{F559DA4C-D74D-C8DF-E486-7F036933D654}"/>
              </a:ext>
            </a:extLst>
          </p:cNvPr>
          <p:cNvSpPr txBox="1"/>
          <p:nvPr/>
        </p:nvSpPr>
        <p:spPr>
          <a:xfrm>
            <a:off x="7459134" y="6858000"/>
            <a:ext cx="6096000" cy="2862322"/>
          </a:xfrm>
          <a:prstGeom prst="rect">
            <a:avLst/>
          </a:prstGeom>
          <a:noFill/>
        </p:spPr>
        <p:txBody>
          <a:bodyPr wrap="square">
            <a:spAutoFit/>
          </a:bodyPr>
          <a:lstStyle/>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3"/>
              </a:rPr>
              <a:t>Recidivism Among Black Men Living in Racialized and Carceral Neighborhoods and the Role of Gentrification (Dr. Nicole Robinson, 2022)</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4"/>
              </a:rPr>
              <a:t>Redress Policy Toolbox - The Redress Movement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5"/>
              </a:rPr>
              <a:t>Policy – Urban Displacement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6"/>
              </a:rPr>
              <a:t>Shifting Neighborhoods: Gentrification and Cultural Displacement in American Cities » NCRC</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7"/>
              </a:rPr>
              <a:t>Investment without displacement: How a surge of development changed—and didn’t change—one Detroit neighborhood | Brookings</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pic>
        <p:nvPicPr>
          <p:cNvPr id="1026" name="Picture 2">
            <a:hlinkClick r:id="rId8"/>
            <a:extLst>
              <a:ext uri="{FF2B5EF4-FFF2-40B4-BE49-F238E27FC236}">
                <a16:creationId xmlns:a16="http://schemas.microsoft.com/office/drawing/2014/main" id="{3EA5B216-6C7A-CF6B-46A1-0BFF801F81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759" y="1616078"/>
            <a:ext cx="1764241" cy="5336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153FA99-3B83-583B-5931-FD80C226CCBF}"/>
              </a:ext>
            </a:extLst>
          </p:cNvPr>
          <p:cNvPicPr>
            <a:picLocks noChangeAspect="1"/>
          </p:cNvPicPr>
          <p:nvPr/>
        </p:nvPicPr>
        <p:blipFill>
          <a:blip r:embed="rId10"/>
          <a:srcRect l="17353" t="26723" r="18545" b="50935"/>
          <a:stretch/>
        </p:blipFill>
        <p:spPr>
          <a:xfrm>
            <a:off x="389467" y="2149760"/>
            <a:ext cx="11413066" cy="4276439"/>
          </a:xfrm>
          <a:prstGeom prst="rect">
            <a:avLst/>
          </a:prstGeom>
        </p:spPr>
      </p:pic>
    </p:spTree>
    <p:extLst>
      <p:ext uri="{BB962C8B-B14F-4D97-AF65-F5344CB8AC3E}">
        <p14:creationId xmlns:p14="http://schemas.microsoft.com/office/powerpoint/2010/main" val="19102437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5 Important Studies</a:t>
            </a:r>
          </a:p>
        </p:txBody>
      </p:sp>
      <p:sp>
        <p:nvSpPr>
          <p:cNvPr id="5" name="TextBox 4">
            <a:extLst>
              <a:ext uri="{FF2B5EF4-FFF2-40B4-BE49-F238E27FC236}">
                <a16:creationId xmlns:a16="http://schemas.microsoft.com/office/drawing/2014/main" id="{F559DA4C-D74D-C8DF-E486-7F036933D654}"/>
              </a:ext>
            </a:extLst>
          </p:cNvPr>
          <p:cNvSpPr txBox="1"/>
          <p:nvPr/>
        </p:nvSpPr>
        <p:spPr>
          <a:xfrm>
            <a:off x="7459134" y="6858000"/>
            <a:ext cx="6096000" cy="2862322"/>
          </a:xfrm>
          <a:prstGeom prst="rect">
            <a:avLst/>
          </a:prstGeom>
          <a:noFill/>
        </p:spPr>
        <p:txBody>
          <a:bodyPr wrap="square">
            <a:spAutoFit/>
          </a:bodyPr>
          <a:lstStyle/>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3"/>
              </a:rPr>
              <a:t>Recidivism Among Black Men Living in Racialized and Carceral Neighborhoods and the Role of Gentrification (Dr. Nicole Robinson, 2022)</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4"/>
              </a:rPr>
              <a:t>Redress Policy Toolbox - The Redress Movement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5"/>
              </a:rPr>
              <a:t>Policy – Urban Displacement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6"/>
              </a:rPr>
              <a:t>Shifting Neighborhoods: Gentrification and Cultural Displacement in American Cities » NCRC</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7"/>
              </a:rPr>
              <a:t>Investment without displacement: How a surge of development changed—and didn’t change—one Detroit neighborhood | Brookings</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pic>
        <p:nvPicPr>
          <p:cNvPr id="1026" name="Picture 2">
            <a:hlinkClick r:id="rId8"/>
            <a:extLst>
              <a:ext uri="{FF2B5EF4-FFF2-40B4-BE49-F238E27FC236}">
                <a16:creationId xmlns:a16="http://schemas.microsoft.com/office/drawing/2014/main" id="{3EA5B216-6C7A-CF6B-46A1-0BFF801F81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759" y="1616078"/>
            <a:ext cx="1764241" cy="5336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153FA99-3B83-583B-5931-FD80C226CCBF}"/>
              </a:ext>
            </a:extLst>
          </p:cNvPr>
          <p:cNvPicPr>
            <a:picLocks noChangeAspect="1"/>
          </p:cNvPicPr>
          <p:nvPr/>
        </p:nvPicPr>
        <p:blipFill>
          <a:blip r:embed="rId10"/>
          <a:srcRect l="17353" t="26723" r="18545" b="68337"/>
          <a:stretch/>
        </p:blipFill>
        <p:spPr>
          <a:xfrm>
            <a:off x="389467" y="2149761"/>
            <a:ext cx="11413066" cy="945516"/>
          </a:xfrm>
          <a:prstGeom prst="rect">
            <a:avLst/>
          </a:prstGeom>
        </p:spPr>
      </p:pic>
      <p:pic>
        <p:nvPicPr>
          <p:cNvPr id="3" name="Picture 2">
            <a:extLst>
              <a:ext uri="{FF2B5EF4-FFF2-40B4-BE49-F238E27FC236}">
                <a16:creationId xmlns:a16="http://schemas.microsoft.com/office/drawing/2014/main" id="{BC6D5E16-E549-1838-6766-6BFD992617EF}"/>
              </a:ext>
            </a:extLst>
          </p:cNvPr>
          <p:cNvPicPr>
            <a:picLocks noChangeAspect="1"/>
          </p:cNvPicPr>
          <p:nvPr/>
        </p:nvPicPr>
        <p:blipFill>
          <a:blip r:embed="rId10"/>
          <a:srcRect l="17353" t="48706" r="18545" b="33794"/>
          <a:stretch/>
        </p:blipFill>
        <p:spPr>
          <a:xfrm>
            <a:off x="389467" y="3033444"/>
            <a:ext cx="11413066" cy="3349591"/>
          </a:xfrm>
          <a:prstGeom prst="rect">
            <a:avLst/>
          </a:prstGeom>
        </p:spPr>
      </p:pic>
    </p:spTree>
    <p:extLst>
      <p:ext uri="{BB962C8B-B14F-4D97-AF65-F5344CB8AC3E}">
        <p14:creationId xmlns:p14="http://schemas.microsoft.com/office/powerpoint/2010/main" val="40361935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5 Important Studies</a:t>
            </a:r>
          </a:p>
        </p:txBody>
      </p:sp>
      <p:sp>
        <p:nvSpPr>
          <p:cNvPr id="5" name="TextBox 4">
            <a:extLst>
              <a:ext uri="{FF2B5EF4-FFF2-40B4-BE49-F238E27FC236}">
                <a16:creationId xmlns:a16="http://schemas.microsoft.com/office/drawing/2014/main" id="{F559DA4C-D74D-C8DF-E486-7F036933D654}"/>
              </a:ext>
            </a:extLst>
          </p:cNvPr>
          <p:cNvSpPr txBox="1"/>
          <p:nvPr/>
        </p:nvSpPr>
        <p:spPr>
          <a:xfrm>
            <a:off x="7459134" y="6858000"/>
            <a:ext cx="6096000" cy="2862322"/>
          </a:xfrm>
          <a:prstGeom prst="rect">
            <a:avLst/>
          </a:prstGeom>
          <a:noFill/>
        </p:spPr>
        <p:txBody>
          <a:bodyPr wrap="square">
            <a:spAutoFit/>
          </a:bodyPr>
          <a:lstStyle/>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3"/>
              </a:rPr>
              <a:t>Recidivism Among Black Men Living in Racialized and Carceral Neighborhoods and the Role of Gentrification (Dr. Nicole Robinson, 2022)</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4"/>
              </a:rPr>
              <a:t>Redress Policy Toolbox - The Redress Movement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5"/>
              </a:rPr>
              <a:t>Policy – Urban Displacement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6"/>
              </a:rPr>
              <a:t>Shifting Neighborhoods: Gentrification and Cultural Displacement in American Cities » NCRC</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7"/>
              </a:rPr>
              <a:t>Investment without displacement: How a surge of development changed—and didn’t change—one Detroit neighborhood | Brookings</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pic>
        <p:nvPicPr>
          <p:cNvPr id="7" name="Picture 6">
            <a:extLst>
              <a:ext uri="{FF2B5EF4-FFF2-40B4-BE49-F238E27FC236}">
                <a16:creationId xmlns:a16="http://schemas.microsoft.com/office/drawing/2014/main" id="{8153FA99-3B83-583B-5931-FD80C226CCBF}"/>
              </a:ext>
            </a:extLst>
          </p:cNvPr>
          <p:cNvPicPr>
            <a:picLocks noChangeAspect="1"/>
          </p:cNvPicPr>
          <p:nvPr/>
        </p:nvPicPr>
        <p:blipFill>
          <a:blip r:embed="rId8"/>
          <a:srcRect l="17353" t="26723" r="18545" b="68337"/>
          <a:stretch/>
        </p:blipFill>
        <p:spPr>
          <a:xfrm>
            <a:off x="389467" y="1683036"/>
            <a:ext cx="11413066" cy="945516"/>
          </a:xfrm>
          <a:prstGeom prst="rect">
            <a:avLst/>
          </a:prstGeom>
        </p:spPr>
      </p:pic>
      <p:pic>
        <p:nvPicPr>
          <p:cNvPr id="3" name="Picture 2">
            <a:extLst>
              <a:ext uri="{FF2B5EF4-FFF2-40B4-BE49-F238E27FC236}">
                <a16:creationId xmlns:a16="http://schemas.microsoft.com/office/drawing/2014/main" id="{BC6D5E16-E549-1838-6766-6BFD992617EF}"/>
              </a:ext>
            </a:extLst>
          </p:cNvPr>
          <p:cNvPicPr>
            <a:picLocks noChangeAspect="1"/>
          </p:cNvPicPr>
          <p:nvPr/>
        </p:nvPicPr>
        <p:blipFill>
          <a:blip r:embed="rId8"/>
          <a:srcRect l="17407" t="65848" r="18491" b="13341"/>
          <a:stretch/>
        </p:blipFill>
        <p:spPr>
          <a:xfrm>
            <a:off x="398992" y="2519094"/>
            <a:ext cx="11413066" cy="3983373"/>
          </a:xfrm>
          <a:prstGeom prst="rect">
            <a:avLst/>
          </a:prstGeom>
        </p:spPr>
      </p:pic>
    </p:spTree>
    <p:extLst>
      <p:ext uri="{BB962C8B-B14F-4D97-AF65-F5344CB8AC3E}">
        <p14:creationId xmlns:p14="http://schemas.microsoft.com/office/powerpoint/2010/main" val="10874036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5 Important Studies</a:t>
            </a:r>
          </a:p>
        </p:txBody>
      </p:sp>
      <p:sp>
        <p:nvSpPr>
          <p:cNvPr id="5" name="TextBox 4">
            <a:extLst>
              <a:ext uri="{FF2B5EF4-FFF2-40B4-BE49-F238E27FC236}">
                <a16:creationId xmlns:a16="http://schemas.microsoft.com/office/drawing/2014/main" id="{F559DA4C-D74D-C8DF-E486-7F036933D654}"/>
              </a:ext>
            </a:extLst>
          </p:cNvPr>
          <p:cNvSpPr txBox="1"/>
          <p:nvPr/>
        </p:nvSpPr>
        <p:spPr>
          <a:xfrm>
            <a:off x="7459134" y="6858000"/>
            <a:ext cx="6096000" cy="2862322"/>
          </a:xfrm>
          <a:prstGeom prst="rect">
            <a:avLst/>
          </a:prstGeom>
          <a:noFill/>
        </p:spPr>
        <p:txBody>
          <a:bodyPr wrap="square">
            <a:spAutoFit/>
          </a:bodyPr>
          <a:lstStyle/>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3"/>
              </a:rPr>
              <a:t>Recidivism Among Black Men Living in Racialized and Carceral Neighborhoods and the Role of Gentrification (Dr. Nicole Robinson, 2022)</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4"/>
              </a:rPr>
              <a:t>Redress Policy Toolbox - The Redress Movement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5"/>
              </a:rPr>
              <a:t>Policy – Urban Displacement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6"/>
              </a:rPr>
              <a:t>Shifting Neighborhoods: Gentrification and Cultural Displacement in American Cities » NCRC</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7"/>
              </a:rPr>
              <a:t>Investment without displacement: How a surge of development changed—and didn’t change—one Detroit neighborhood | Brookings</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pic>
        <p:nvPicPr>
          <p:cNvPr id="6" name="Picture 5">
            <a:hlinkClick r:id="rId8"/>
            <a:extLst>
              <a:ext uri="{FF2B5EF4-FFF2-40B4-BE49-F238E27FC236}">
                <a16:creationId xmlns:a16="http://schemas.microsoft.com/office/drawing/2014/main" id="{A3D86E35-08F8-0CC1-2F6D-489C586FDC40}"/>
              </a:ext>
            </a:extLst>
          </p:cNvPr>
          <p:cNvPicPr>
            <a:picLocks noChangeAspect="1"/>
          </p:cNvPicPr>
          <p:nvPr/>
        </p:nvPicPr>
        <p:blipFill>
          <a:blip r:embed="rId9"/>
          <a:srcRect l="19094" t="15139" r="20587" b="11667"/>
          <a:stretch/>
        </p:blipFill>
        <p:spPr>
          <a:xfrm>
            <a:off x="581025" y="1466849"/>
            <a:ext cx="3848100" cy="5019675"/>
          </a:xfrm>
          <a:prstGeom prst="rect">
            <a:avLst/>
          </a:prstGeom>
        </p:spPr>
      </p:pic>
      <p:sp>
        <p:nvSpPr>
          <p:cNvPr id="9" name="TextBox 8">
            <a:extLst>
              <a:ext uri="{FF2B5EF4-FFF2-40B4-BE49-F238E27FC236}">
                <a16:creationId xmlns:a16="http://schemas.microsoft.com/office/drawing/2014/main" id="{BB79A6EC-59B7-B1B2-49D6-5C752EBAE9D0}"/>
              </a:ext>
            </a:extLst>
          </p:cNvPr>
          <p:cNvSpPr txBox="1"/>
          <p:nvPr/>
        </p:nvSpPr>
        <p:spPr>
          <a:xfrm>
            <a:off x="5283994" y="2205335"/>
            <a:ext cx="6326981" cy="3046988"/>
          </a:xfrm>
          <a:prstGeom prst="rect">
            <a:avLst/>
          </a:prstGeom>
          <a:noFill/>
        </p:spPr>
        <p:txBody>
          <a:bodyPr wrap="square">
            <a:spAutoFit/>
          </a:bodyPr>
          <a:lstStyle/>
          <a:p>
            <a:r>
              <a:rPr lang="en-US" sz="3200" dirty="0"/>
              <a:t>“. . . we found that both market-rate and subsidized housing development can reduce displacement pressures, but </a:t>
            </a:r>
            <a:r>
              <a:rPr lang="en-US" sz="3200" b="1" u="sng" dirty="0"/>
              <a:t>subsidized housing is twice as effective as market-rate</a:t>
            </a:r>
            <a:r>
              <a:rPr lang="en-US" sz="3200" dirty="0"/>
              <a:t> development at the </a:t>
            </a:r>
            <a:r>
              <a:rPr lang="en-US" sz="3200" b="1" u="sng" dirty="0"/>
              <a:t>regional level</a:t>
            </a:r>
            <a:r>
              <a:rPr lang="en-US" sz="3200" dirty="0"/>
              <a:t>.”</a:t>
            </a:r>
            <a:endParaRPr lang="en-US" sz="3200" i="1" dirty="0"/>
          </a:p>
        </p:txBody>
      </p:sp>
    </p:spTree>
    <p:extLst>
      <p:ext uri="{BB962C8B-B14F-4D97-AF65-F5344CB8AC3E}">
        <p14:creationId xmlns:p14="http://schemas.microsoft.com/office/powerpoint/2010/main" val="33684646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3 Important Studies</a:t>
            </a:r>
          </a:p>
        </p:txBody>
      </p:sp>
      <p:sp>
        <p:nvSpPr>
          <p:cNvPr id="5" name="TextBox 4">
            <a:extLst>
              <a:ext uri="{FF2B5EF4-FFF2-40B4-BE49-F238E27FC236}">
                <a16:creationId xmlns:a16="http://schemas.microsoft.com/office/drawing/2014/main" id="{F559DA4C-D74D-C8DF-E486-7F036933D654}"/>
              </a:ext>
            </a:extLst>
          </p:cNvPr>
          <p:cNvSpPr txBox="1"/>
          <p:nvPr/>
        </p:nvSpPr>
        <p:spPr>
          <a:xfrm>
            <a:off x="7459134" y="6858000"/>
            <a:ext cx="6096000" cy="2862322"/>
          </a:xfrm>
          <a:prstGeom prst="rect">
            <a:avLst/>
          </a:prstGeom>
          <a:noFill/>
        </p:spPr>
        <p:txBody>
          <a:bodyPr wrap="square">
            <a:spAutoFit/>
          </a:bodyPr>
          <a:lstStyle/>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3"/>
              </a:rPr>
              <a:t>Recidivism Among Black Men Living in Racialized and Carceral Neighborhoods and the Role of Gentrification (Dr. Nicole Robinson, 2022)</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4"/>
              </a:rPr>
              <a:t>Redress Policy Toolbox - The Redress Movement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5"/>
              </a:rPr>
              <a:t>Policy – Urban Displacement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6"/>
              </a:rPr>
              <a:t>Shifting Neighborhoods: Gentrification and Cultural Displacement in American Cities » NCRC</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7"/>
              </a:rPr>
              <a:t>Investment without displacement: How a surge of development changed—and didn’t change—one Detroit neighborhood | Brookings</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pic>
        <p:nvPicPr>
          <p:cNvPr id="6" name="Picture 5">
            <a:hlinkClick r:id="rId8"/>
            <a:extLst>
              <a:ext uri="{FF2B5EF4-FFF2-40B4-BE49-F238E27FC236}">
                <a16:creationId xmlns:a16="http://schemas.microsoft.com/office/drawing/2014/main" id="{A3D86E35-08F8-0CC1-2F6D-489C586FDC40}"/>
              </a:ext>
            </a:extLst>
          </p:cNvPr>
          <p:cNvPicPr>
            <a:picLocks noChangeAspect="1"/>
          </p:cNvPicPr>
          <p:nvPr/>
        </p:nvPicPr>
        <p:blipFill>
          <a:blip r:embed="rId9"/>
          <a:srcRect l="19094" t="15139" r="20587" b="11667"/>
          <a:stretch/>
        </p:blipFill>
        <p:spPr>
          <a:xfrm>
            <a:off x="581025" y="1466849"/>
            <a:ext cx="3848100" cy="5019675"/>
          </a:xfrm>
          <a:prstGeom prst="rect">
            <a:avLst/>
          </a:prstGeom>
        </p:spPr>
      </p:pic>
      <p:sp>
        <p:nvSpPr>
          <p:cNvPr id="9" name="TextBox 8">
            <a:extLst>
              <a:ext uri="{FF2B5EF4-FFF2-40B4-BE49-F238E27FC236}">
                <a16:creationId xmlns:a16="http://schemas.microsoft.com/office/drawing/2014/main" id="{BB79A6EC-59B7-B1B2-49D6-5C752EBAE9D0}"/>
              </a:ext>
            </a:extLst>
          </p:cNvPr>
          <p:cNvSpPr txBox="1"/>
          <p:nvPr/>
        </p:nvSpPr>
        <p:spPr>
          <a:xfrm>
            <a:off x="5283994" y="2205335"/>
            <a:ext cx="6326981" cy="2554545"/>
          </a:xfrm>
          <a:prstGeom prst="rect">
            <a:avLst/>
          </a:prstGeom>
          <a:noFill/>
        </p:spPr>
        <p:txBody>
          <a:bodyPr wrap="square">
            <a:spAutoFit/>
          </a:bodyPr>
          <a:lstStyle/>
          <a:p>
            <a:r>
              <a:rPr lang="en-US" sz="3200" dirty="0"/>
              <a:t>“Market-rate production is associated with higher housing cost burden for low-income households, but lower median rents in subsequent decades.”</a:t>
            </a:r>
            <a:endParaRPr lang="en-US" sz="3200" i="1" dirty="0"/>
          </a:p>
        </p:txBody>
      </p:sp>
    </p:spTree>
    <p:extLst>
      <p:ext uri="{BB962C8B-B14F-4D97-AF65-F5344CB8AC3E}">
        <p14:creationId xmlns:p14="http://schemas.microsoft.com/office/powerpoint/2010/main" val="5559043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5 Important Studies</a:t>
            </a:r>
          </a:p>
        </p:txBody>
      </p:sp>
      <p:sp>
        <p:nvSpPr>
          <p:cNvPr id="5" name="TextBox 4">
            <a:extLst>
              <a:ext uri="{FF2B5EF4-FFF2-40B4-BE49-F238E27FC236}">
                <a16:creationId xmlns:a16="http://schemas.microsoft.com/office/drawing/2014/main" id="{F559DA4C-D74D-C8DF-E486-7F036933D654}"/>
              </a:ext>
            </a:extLst>
          </p:cNvPr>
          <p:cNvSpPr txBox="1"/>
          <p:nvPr/>
        </p:nvSpPr>
        <p:spPr>
          <a:xfrm>
            <a:off x="7459134" y="6858000"/>
            <a:ext cx="6096000" cy="2862322"/>
          </a:xfrm>
          <a:prstGeom prst="rect">
            <a:avLst/>
          </a:prstGeom>
          <a:noFill/>
        </p:spPr>
        <p:txBody>
          <a:bodyPr wrap="square">
            <a:spAutoFit/>
          </a:bodyPr>
          <a:lstStyle/>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3"/>
              </a:rPr>
              <a:t>Recidivism Among Black Men Living in Racialized and Carceral Neighborhoods and the Role of Gentrification (Dr. Nicole Robinson, 2022)</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4"/>
              </a:rPr>
              <a:t>Redress Policy Toolbox - The Redress Movement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5"/>
              </a:rPr>
              <a:t>Policy – Urban Displacement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6"/>
              </a:rPr>
              <a:t>Shifting Neighborhoods: Gentrification and Cultural Displacement in American Cities » NCRC</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7"/>
              </a:rPr>
              <a:t>Investment without displacement: How a surge of development changed—and didn’t change—one Detroit neighborhood | Brookings</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pic>
        <p:nvPicPr>
          <p:cNvPr id="6" name="Picture 5">
            <a:hlinkClick r:id="rId8"/>
            <a:extLst>
              <a:ext uri="{FF2B5EF4-FFF2-40B4-BE49-F238E27FC236}">
                <a16:creationId xmlns:a16="http://schemas.microsoft.com/office/drawing/2014/main" id="{A3D86E35-08F8-0CC1-2F6D-489C586FDC40}"/>
              </a:ext>
            </a:extLst>
          </p:cNvPr>
          <p:cNvPicPr>
            <a:picLocks noChangeAspect="1"/>
          </p:cNvPicPr>
          <p:nvPr/>
        </p:nvPicPr>
        <p:blipFill>
          <a:blip r:embed="rId9"/>
          <a:srcRect l="19094" t="15139" r="20587" b="11667"/>
          <a:stretch/>
        </p:blipFill>
        <p:spPr>
          <a:xfrm>
            <a:off x="581025" y="1466849"/>
            <a:ext cx="3848100" cy="5019675"/>
          </a:xfrm>
          <a:prstGeom prst="rect">
            <a:avLst/>
          </a:prstGeom>
        </p:spPr>
      </p:pic>
      <p:sp>
        <p:nvSpPr>
          <p:cNvPr id="9" name="TextBox 8">
            <a:extLst>
              <a:ext uri="{FF2B5EF4-FFF2-40B4-BE49-F238E27FC236}">
                <a16:creationId xmlns:a16="http://schemas.microsoft.com/office/drawing/2014/main" id="{BB79A6EC-59B7-B1B2-49D6-5C752EBAE9D0}"/>
              </a:ext>
            </a:extLst>
          </p:cNvPr>
          <p:cNvSpPr txBox="1"/>
          <p:nvPr/>
        </p:nvSpPr>
        <p:spPr>
          <a:xfrm>
            <a:off x="5283994" y="2205335"/>
            <a:ext cx="6326981" cy="3539430"/>
          </a:xfrm>
          <a:prstGeom prst="rect">
            <a:avLst/>
          </a:prstGeom>
          <a:noFill/>
        </p:spPr>
        <p:txBody>
          <a:bodyPr wrap="square">
            <a:spAutoFit/>
          </a:bodyPr>
          <a:lstStyle/>
          <a:p>
            <a:r>
              <a:rPr lang="en-US" sz="3200" dirty="0"/>
              <a:t>“… because market mechanisms work differently at different geographic scales, market-rate construction can simultaneously alleviate housing pressures across the region while also exacerbating them at the neighborhood level.”</a:t>
            </a:r>
            <a:endParaRPr lang="en-US" sz="3200" i="1" dirty="0"/>
          </a:p>
        </p:txBody>
      </p:sp>
    </p:spTree>
    <p:extLst>
      <p:ext uri="{BB962C8B-B14F-4D97-AF65-F5344CB8AC3E}">
        <p14:creationId xmlns:p14="http://schemas.microsoft.com/office/powerpoint/2010/main" val="31518268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5 Important Studies</a:t>
            </a:r>
          </a:p>
        </p:txBody>
      </p:sp>
      <p:sp>
        <p:nvSpPr>
          <p:cNvPr id="5" name="TextBox 4">
            <a:extLst>
              <a:ext uri="{FF2B5EF4-FFF2-40B4-BE49-F238E27FC236}">
                <a16:creationId xmlns:a16="http://schemas.microsoft.com/office/drawing/2014/main" id="{F559DA4C-D74D-C8DF-E486-7F036933D654}"/>
              </a:ext>
            </a:extLst>
          </p:cNvPr>
          <p:cNvSpPr txBox="1"/>
          <p:nvPr/>
        </p:nvSpPr>
        <p:spPr>
          <a:xfrm>
            <a:off x="7459134" y="6858000"/>
            <a:ext cx="6096000" cy="2862322"/>
          </a:xfrm>
          <a:prstGeom prst="rect">
            <a:avLst/>
          </a:prstGeom>
          <a:noFill/>
        </p:spPr>
        <p:txBody>
          <a:bodyPr wrap="square">
            <a:spAutoFit/>
          </a:bodyPr>
          <a:lstStyle/>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3"/>
              </a:rPr>
              <a:t>Recidivism Among Black Men Living in Racialized and Carceral Neighborhoods and the Role of Gentrification (Dr. Nicole Robinson, 2022)</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4"/>
              </a:rPr>
              <a:t>Redress Policy Toolbox - The Redress Movement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5"/>
              </a:rPr>
              <a:t>Policy – Urban Displacement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6"/>
              </a:rPr>
              <a:t>Shifting Neighborhoods: Gentrification and Cultural Displacement in American Cities » NCRC</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7"/>
              </a:rPr>
              <a:t>Investment without displacement: How a surge of development changed—and didn’t change—one Detroit neighborhood | Brookings</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pic>
        <p:nvPicPr>
          <p:cNvPr id="6" name="Picture 5">
            <a:hlinkClick r:id="rId8"/>
            <a:extLst>
              <a:ext uri="{FF2B5EF4-FFF2-40B4-BE49-F238E27FC236}">
                <a16:creationId xmlns:a16="http://schemas.microsoft.com/office/drawing/2014/main" id="{A3D86E35-08F8-0CC1-2F6D-489C586FDC40}"/>
              </a:ext>
            </a:extLst>
          </p:cNvPr>
          <p:cNvPicPr>
            <a:picLocks noChangeAspect="1"/>
          </p:cNvPicPr>
          <p:nvPr/>
        </p:nvPicPr>
        <p:blipFill>
          <a:blip r:embed="rId9"/>
          <a:srcRect l="19094" t="15139" r="20587" b="11667"/>
          <a:stretch/>
        </p:blipFill>
        <p:spPr>
          <a:xfrm>
            <a:off x="581025" y="1466849"/>
            <a:ext cx="3848100" cy="5019675"/>
          </a:xfrm>
          <a:prstGeom prst="rect">
            <a:avLst/>
          </a:prstGeom>
        </p:spPr>
      </p:pic>
      <p:sp>
        <p:nvSpPr>
          <p:cNvPr id="9" name="TextBox 8">
            <a:extLst>
              <a:ext uri="{FF2B5EF4-FFF2-40B4-BE49-F238E27FC236}">
                <a16:creationId xmlns:a16="http://schemas.microsoft.com/office/drawing/2014/main" id="{BB79A6EC-59B7-B1B2-49D6-5C752EBAE9D0}"/>
              </a:ext>
            </a:extLst>
          </p:cNvPr>
          <p:cNvSpPr txBox="1"/>
          <p:nvPr/>
        </p:nvSpPr>
        <p:spPr>
          <a:xfrm>
            <a:off x="5283994" y="2205335"/>
            <a:ext cx="6326981" cy="3539430"/>
          </a:xfrm>
          <a:prstGeom prst="rect">
            <a:avLst/>
          </a:prstGeom>
          <a:noFill/>
        </p:spPr>
        <p:txBody>
          <a:bodyPr wrap="square">
            <a:spAutoFit/>
          </a:bodyPr>
          <a:lstStyle/>
          <a:p>
            <a:r>
              <a:rPr lang="en-US" sz="3200" dirty="0"/>
              <a:t>“… because market mechanisms work differently at different geographic scales, market-rate construction can simultaneously alleviate housing pressures across the region while also exacerbating them at the neighborhood level.”</a:t>
            </a:r>
            <a:endParaRPr lang="en-US" sz="3200" i="1" dirty="0"/>
          </a:p>
        </p:txBody>
      </p:sp>
    </p:spTree>
    <p:extLst>
      <p:ext uri="{BB962C8B-B14F-4D97-AF65-F5344CB8AC3E}">
        <p14:creationId xmlns:p14="http://schemas.microsoft.com/office/powerpoint/2010/main" val="41968980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5 Important Studies</a:t>
            </a:r>
          </a:p>
        </p:txBody>
      </p:sp>
      <p:sp>
        <p:nvSpPr>
          <p:cNvPr id="5" name="TextBox 4">
            <a:extLst>
              <a:ext uri="{FF2B5EF4-FFF2-40B4-BE49-F238E27FC236}">
                <a16:creationId xmlns:a16="http://schemas.microsoft.com/office/drawing/2014/main" id="{F559DA4C-D74D-C8DF-E486-7F036933D654}"/>
              </a:ext>
            </a:extLst>
          </p:cNvPr>
          <p:cNvSpPr txBox="1"/>
          <p:nvPr/>
        </p:nvSpPr>
        <p:spPr>
          <a:xfrm>
            <a:off x="7459134" y="6858000"/>
            <a:ext cx="6096000" cy="2862322"/>
          </a:xfrm>
          <a:prstGeom prst="rect">
            <a:avLst/>
          </a:prstGeom>
          <a:noFill/>
        </p:spPr>
        <p:txBody>
          <a:bodyPr wrap="square">
            <a:spAutoFit/>
          </a:bodyPr>
          <a:lstStyle/>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3"/>
              </a:rPr>
              <a:t>Recidivism Among Black Men Living in Racialized and Carceral Neighborhoods and the Role of Gentrification (Dr. Nicole Robinson, 2022)</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4"/>
              </a:rPr>
              <a:t>Redress Policy Toolbox - The Redress Movement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5"/>
              </a:rPr>
              <a:t>Policy – Urban Displacement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6"/>
              </a:rPr>
              <a:t>Shifting Neighborhoods: Gentrification and Cultural Displacement in American Cities » NCRC</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7"/>
              </a:rPr>
              <a:t>Investment without displacement: How a surge of development changed—and didn’t change—one Detroit neighborhood | Brookings</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TextBox 3">
            <a:extLst>
              <a:ext uri="{FF2B5EF4-FFF2-40B4-BE49-F238E27FC236}">
                <a16:creationId xmlns:a16="http://schemas.microsoft.com/office/drawing/2014/main" id="{23ED42BA-FD4C-B3A7-EA60-0B661570CC62}"/>
              </a:ext>
            </a:extLst>
          </p:cNvPr>
          <p:cNvSpPr txBox="1"/>
          <p:nvPr/>
        </p:nvSpPr>
        <p:spPr>
          <a:xfrm>
            <a:off x="6096000" y="2423990"/>
            <a:ext cx="5232400" cy="2677656"/>
          </a:xfrm>
          <a:prstGeom prst="rect">
            <a:avLst/>
          </a:prstGeom>
          <a:noFill/>
        </p:spPr>
        <p:txBody>
          <a:bodyPr wrap="square">
            <a:spAutoFit/>
          </a:bodyPr>
          <a:lstStyle/>
          <a:p>
            <a:r>
              <a:rPr lang="en-US" sz="2400" b="0" i="0" dirty="0">
                <a:solidFill>
                  <a:srgbClr val="191919"/>
                </a:solidFill>
                <a:effectLst/>
                <a:latin typeface="Inter"/>
              </a:rPr>
              <a:t>“Our analysis did not find investment-induced displacement in Livernois-6 Mile; rather, the </a:t>
            </a:r>
            <a:r>
              <a:rPr lang="en-US" sz="2400" b="1" i="0" u="sng" dirty="0">
                <a:solidFill>
                  <a:srgbClr val="191919"/>
                </a:solidFill>
                <a:effectLst/>
                <a:latin typeface="Inter"/>
              </a:rPr>
              <a:t>largest displacement was due to the loss of investment </a:t>
            </a:r>
            <a:r>
              <a:rPr lang="en-US" sz="2400" b="0" i="0" dirty="0">
                <a:solidFill>
                  <a:srgbClr val="191919"/>
                </a:solidFill>
                <a:effectLst/>
                <a:latin typeface="Inter"/>
              </a:rPr>
              <a:t>between 2005 and 2015. The area remained overwhelmingly Black, with no significant spikes in median income.”</a:t>
            </a:r>
            <a:endParaRPr lang="en-US" sz="2400" dirty="0"/>
          </a:p>
        </p:txBody>
      </p:sp>
      <p:pic>
        <p:nvPicPr>
          <p:cNvPr id="11" name="Picture 10">
            <a:hlinkClick r:id="rId8"/>
            <a:extLst>
              <a:ext uri="{FF2B5EF4-FFF2-40B4-BE49-F238E27FC236}">
                <a16:creationId xmlns:a16="http://schemas.microsoft.com/office/drawing/2014/main" id="{C3CB5F09-4149-7F42-6A64-F7E9DC79BECA}"/>
              </a:ext>
            </a:extLst>
          </p:cNvPr>
          <p:cNvPicPr>
            <a:picLocks noChangeAspect="1"/>
          </p:cNvPicPr>
          <p:nvPr/>
        </p:nvPicPr>
        <p:blipFill>
          <a:blip r:embed="rId9"/>
          <a:srcRect l="2221" t="8797" r="3218" b="29629"/>
          <a:stretch/>
        </p:blipFill>
        <p:spPr>
          <a:xfrm>
            <a:off x="342901" y="1638300"/>
            <a:ext cx="4648199" cy="3253659"/>
          </a:xfrm>
          <a:prstGeom prst="rect">
            <a:avLst/>
          </a:prstGeom>
        </p:spPr>
      </p:pic>
      <p:pic>
        <p:nvPicPr>
          <p:cNvPr id="13" name="Picture 12">
            <a:extLst>
              <a:ext uri="{FF2B5EF4-FFF2-40B4-BE49-F238E27FC236}">
                <a16:creationId xmlns:a16="http://schemas.microsoft.com/office/drawing/2014/main" id="{D73ECAF3-3456-89F4-A6D8-CE9BBE048ABD}"/>
              </a:ext>
            </a:extLst>
          </p:cNvPr>
          <p:cNvPicPr>
            <a:picLocks noChangeAspect="1"/>
          </p:cNvPicPr>
          <p:nvPr/>
        </p:nvPicPr>
        <p:blipFill>
          <a:blip r:embed="rId10"/>
          <a:srcRect l="27139" t="62302" r="26708" b="18704"/>
          <a:stretch/>
        </p:blipFill>
        <p:spPr>
          <a:xfrm>
            <a:off x="459269" y="5101646"/>
            <a:ext cx="2944332" cy="1302624"/>
          </a:xfrm>
          <a:prstGeom prst="rect">
            <a:avLst/>
          </a:prstGeom>
        </p:spPr>
      </p:pic>
    </p:spTree>
    <p:extLst>
      <p:ext uri="{BB962C8B-B14F-4D97-AF65-F5344CB8AC3E}">
        <p14:creationId xmlns:p14="http://schemas.microsoft.com/office/powerpoint/2010/main" val="455208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p:txBody>
          <a:bodyPr/>
          <a:lstStyle/>
          <a:p>
            <a:r>
              <a:rPr lang="en-US" dirty="0"/>
              <a:t>Why is displacement bad?</a:t>
            </a:r>
          </a:p>
        </p:txBody>
      </p:sp>
      <p:sp>
        <p:nvSpPr>
          <p:cNvPr id="6" name="Text Box 2">
            <a:extLst>
              <a:ext uri="{FF2B5EF4-FFF2-40B4-BE49-F238E27FC236}">
                <a16:creationId xmlns:a16="http://schemas.microsoft.com/office/drawing/2014/main" id="{1D0F5869-E73D-5770-AA41-222A1E24A968}"/>
              </a:ext>
            </a:extLst>
          </p:cNvPr>
          <p:cNvSpPr txBox="1">
            <a:spLocks noChangeArrowheads="1"/>
          </p:cNvSpPr>
          <p:nvPr/>
        </p:nvSpPr>
        <p:spPr bwMode="auto">
          <a:xfrm>
            <a:off x="708025" y="4333682"/>
            <a:ext cx="2514509" cy="175514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all" spc="0" normalizeH="0" baseline="0" noProof="0" dirty="0">
                <a:ln>
                  <a:noFill/>
                </a:ln>
                <a:solidFill>
                  <a:srgbClr val="595959"/>
                </a:solidFill>
                <a:effectLst/>
                <a:uLnTx/>
                <a:uFillTx/>
                <a:latin typeface="Franklin Gothic Demi Cond" panose="020B0706030402020204" pitchFamily="34" charset="0"/>
                <a:ea typeface="+mn-ea"/>
                <a:cs typeface="Times New Roman" panose="02020603050405020304" pitchFamily="18" charset="0"/>
              </a:rPr>
              <a:t>Improve dropout rates by </a:t>
            </a:r>
            <a:r>
              <a:rPr kumimoji="0" lang="en-US" sz="3200" b="0" i="0" u="none" strike="noStrike" kern="1200" cap="all" spc="0" normalizeH="0" baseline="0" noProof="0" dirty="0">
                <a:ln>
                  <a:noFill/>
                </a:ln>
                <a:solidFill>
                  <a:srgbClr val="595959"/>
                </a:solidFill>
                <a:effectLst/>
                <a:uLnTx/>
                <a:uFillTx/>
                <a:latin typeface="Franklin Gothic Demi Cond" panose="020B0706030402020204" pitchFamily="34" charset="0"/>
                <a:ea typeface="+mn-ea"/>
                <a:cs typeface="Times New Roman" panose="02020603050405020304" pitchFamily="18" charset="0"/>
                <a:hlinkClick r:id="rId3"/>
              </a:rPr>
              <a:t>30%</a:t>
            </a:r>
            <a:endParaRPr kumimoji="0" lang="en-US" sz="3200" b="0" i="0" u="none" strike="noStrike" kern="1200" cap="all" spc="0" normalizeH="0" baseline="0" noProof="0" dirty="0">
              <a:ln>
                <a:noFill/>
              </a:ln>
              <a:solidFill>
                <a:srgbClr val="595959"/>
              </a:solidFill>
              <a:effectLst/>
              <a:uLnTx/>
              <a:uFillTx/>
              <a:latin typeface="Franklin Gothic Demi Cond" panose="020B0706030402020204" pitchFamily="34" charset="0"/>
              <a:ea typeface="+mn-ea"/>
              <a:cs typeface="Times New Roman" panose="02020603050405020304" pitchFamily="18" charset="0"/>
            </a:endParaRPr>
          </a:p>
        </p:txBody>
      </p:sp>
      <p:cxnSp>
        <p:nvCxnSpPr>
          <p:cNvPr id="7" name="Straight Connector 6">
            <a:extLst>
              <a:ext uri="{FF2B5EF4-FFF2-40B4-BE49-F238E27FC236}">
                <a16:creationId xmlns:a16="http://schemas.microsoft.com/office/drawing/2014/main" id="{67672AB5-5120-0A0C-4AEA-8E2B6D4D5F78}"/>
              </a:ext>
            </a:extLst>
          </p:cNvPr>
          <p:cNvCxnSpPr/>
          <p:nvPr/>
        </p:nvCxnSpPr>
        <p:spPr>
          <a:xfrm>
            <a:off x="3309624" y="2260756"/>
            <a:ext cx="0" cy="1962785"/>
          </a:xfrm>
          <a:prstGeom prst="line">
            <a:avLst/>
          </a:prstGeom>
          <a:ln w="28575">
            <a:solidFill>
              <a:srgbClr val="33CCCC"/>
            </a:solidFill>
          </a:ln>
        </p:spPr>
        <p:style>
          <a:lnRef idx="1">
            <a:schemeClr val="accent1"/>
          </a:lnRef>
          <a:fillRef idx="0">
            <a:schemeClr val="accent1"/>
          </a:fillRef>
          <a:effectRef idx="0">
            <a:schemeClr val="accent1"/>
          </a:effectRef>
          <a:fontRef idx="minor">
            <a:schemeClr val="tx1"/>
          </a:fontRef>
        </p:style>
      </p:cxnSp>
      <p:sp>
        <p:nvSpPr>
          <p:cNvPr id="8" name="Text Box 2">
            <a:extLst>
              <a:ext uri="{FF2B5EF4-FFF2-40B4-BE49-F238E27FC236}">
                <a16:creationId xmlns:a16="http://schemas.microsoft.com/office/drawing/2014/main" id="{91A55E1E-DADE-977C-4E18-9C7E38F61204}"/>
              </a:ext>
            </a:extLst>
          </p:cNvPr>
          <p:cNvSpPr txBox="1">
            <a:spLocks noChangeArrowheads="1"/>
          </p:cNvSpPr>
          <p:nvPr/>
        </p:nvSpPr>
        <p:spPr bwMode="auto">
          <a:xfrm>
            <a:off x="3962074" y="4328641"/>
            <a:ext cx="1654499" cy="1635832"/>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all" spc="0" normalizeH="0" baseline="0" noProof="0" dirty="0">
                <a:ln>
                  <a:noFill/>
                </a:ln>
                <a:solidFill>
                  <a:srgbClr val="595959"/>
                </a:solidFill>
                <a:effectLst/>
                <a:uLnTx/>
                <a:uFillTx/>
                <a:latin typeface="Franklin Gothic Demi Cond" panose="020B0706030402020204" pitchFamily="34" charset="0"/>
                <a:ea typeface="+mn-ea"/>
                <a:cs typeface="Times New Roman" panose="02020603050405020304" pitchFamily="18" charset="0"/>
              </a:rPr>
              <a:t>Reduce crime by </a:t>
            </a:r>
            <a:r>
              <a:rPr kumimoji="0" lang="en-US" sz="3200" b="0" i="0" u="none" strike="noStrike" kern="1200" cap="all" spc="0" normalizeH="0" baseline="0" noProof="0" dirty="0">
                <a:ln>
                  <a:noFill/>
                </a:ln>
                <a:solidFill>
                  <a:srgbClr val="595959"/>
                </a:solidFill>
                <a:effectLst/>
                <a:uLnTx/>
                <a:uFillTx/>
                <a:latin typeface="Franklin Gothic Demi Cond" panose="020B0706030402020204" pitchFamily="34" charset="0"/>
                <a:ea typeface="+mn-ea"/>
                <a:cs typeface="Times New Roman" panose="02020603050405020304" pitchFamily="18" charset="0"/>
                <a:hlinkClick r:id="rId4"/>
              </a:rPr>
              <a:t>20%</a:t>
            </a:r>
            <a:endParaRPr kumimoji="0" lang="en-US" sz="3200" b="0" i="0" u="none" strike="noStrike" kern="1200" cap="all" spc="0" normalizeH="0" baseline="0" noProof="0" dirty="0">
              <a:ln>
                <a:noFill/>
              </a:ln>
              <a:solidFill>
                <a:srgbClr val="595959"/>
              </a:solidFill>
              <a:effectLst/>
              <a:uLnTx/>
              <a:uFillTx/>
              <a:latin typeface="Franklin Gothic Demi Cond" panose="020B0706030402020204" pitchFamily="34" charset="0"/>
              <a:ea typeface="+mn-ea"/>
              <a:cs typeface="Times New Roman" panose="02020603050405020304" pitchFamily="18" charset="0"/>
            </a:endParaRPr>
          </a:p>
        </p:txBody>
      </p:sp>
      <p:cxnSp>
        <p:nvCxnSpPr>
          <p:cNvPr id="9" name="Straight Connector 8">
            <a:extLst>
              <a:ext uri="{FF2B5EF4-FFF2-40B4-BE49-F238E27FC236}">
                <a16:creationId xmlns:a16="http://schemas.microsoft.com/office/drawing/2014/main" id="{7D33DF77-491D-7653-DF06-AFDC2EAA40CC}"/>
              </a:ext>
            </a:extLst>
          </p:cNvPr>
          <p:cNvCxnSpPr/>
          <p:nvPr/>
        </p:nvCxnSpPr>
        <p:spPr>
          <a:xfrm>
            <a:off x="6290715" y="2260755"/>
            <a:ext cx="0" cy="1962785"/>
          </a:xfrm>
          <a:prstGeom prst="line">
            <a:avLst/>
          </a:prstGeom>
          <a:ln w="28575">
            <a:solidFill>
              <a:srgbClr val="33CCCC"/>
            </a:solidFill>
          </a:ln>
        </p:spPr>
        <p:style>
          <a:lnRef idx="1">
            <a:schemeClr val="accent1"/>
          </a:lnRef>
          <a:fillRef idx="0">
            <a:schemeClr val="accent1"/>
          </a:fillRef>
          <a:effectRef idx="0">
            <a:schemeClr val="accent1"/>
          </a:effectRef>
          <a:fontRef idx="minor">
            <a:schemeClr val="tx1"/>
          </a:fontRef>
        </p:style>
      </p:cxnSp>
      <p:sp>
        <p:nvSpPr>
          <p:cNvPr id="10" name="Text Box 2">
            <a:extLst>
              <a:ext uri="{FF2B5EF4-FFF2-40B4-BE49-F238E27FC236}">
                <a16:creationId xmlns:a16="http://schemas.microsoft.com/office/drawing/2014/main" id="{79536F6B-A82D-2708-EE32-3E62BAF8468E}"/>
              </a:ext>
            </a:extLst>
          </p:cNvPr>
          <p:cNvSpPr txBox="1">
            <a:spLocks noChangeArrowheads="1"/>
          </p:cNvSpPr>
          <p:nvPr/>
        </p:nvSpPr>
        <p:spPr bwMode="auto">
          <a:xfrm>
            <a:off x="9845127" y="4319620"/>
            <a:ext cx="1743254" cy="1646797"/>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all" spc="0" normalizeH="0" baseline="0" noProof="0" dirty="0">
                <a:ln>
                  <a:noFill/>
                </a:ln>
                <a:solidFill>
                  <a:srgbClr val="595959"/>
                </a:solidFill>
                <a:effectLst/>
                <a:uLnTx/>
                <a:uFillTx/>
                <a:latin typeface="Franklin Gothic Demi Cond" panose="020B0706030402020204" pitchFamily="34" charset="0"/>
                <a:ea typeface="Calibri" panose="020F0502020204030204" pitchFamily="34" charset="0"/>
                <a:cs typeface="Times New Roman" panose="02020603050405020304" pitchFamily="18" charset="0"/>
              </a:rPr>
              <a:t>Improve health by </a:t>
            </a:r>
            <a:r>
              <a:rPr kumimoji="0" lang="en-US" sz="3200" b="0" i="0" u="none" strike="noStrike" kern="1200" cap="all" spc="0" normalizeH="0" baseline="0" noProof="0" dirty="0">
                <a:ln>
                  <a:noFill/>
                </a:ln>
                <a:solidFill>
                  <a:srgbClr val="595959"/>
                </a:solidFill>
                <a:effectLst/>
                <a:uLnTx/>
                <a:uFillTx/>
                <a:latin typeface="Franklin Gothic Demi Cond" panose="020B0706030402020204" pitchFamily="34" charset="0"/>
                <a:ea typeface="Calibri" panose="020F0502020204030204" pitchFamily="34" charset="0"/>
                <a:cs typeface="Times New Roman" panose="02020603050405020304" pitchFamily="18" charset="0"/>
                <a:hlinkClick r:id="rId5"/>
              </a:rPr>
              <a:t>18%</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2">
            <a:extLst>
              <a:ext uri="{FF2B5EF4-FFF2-40B4-BE49-F238E27FC236}">
                <a16:creationId xmlns:a16="http://schemas.microsoft.com/office/drawing/2014/main" id="{60DFE9FD-9AF8-46C6-07C4-D4ADE4ABD64C}"/>
              </a:ext>
            </a:extLst>
          </p:cNvPr>
          <p:cNvSpPr txBox="1">
            <a:spLocks noChangeArrowheads="1"/>
          </p:cNvSpPr>
          <p:nvPr/>
        </p:nvSpPr>
        <p:spPr bwMode="auto">
          <a:xfrm>
            <a:off x="6585051" y="4330905"/>
            <a:ext cx="2921000" cy="1635832"/>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200" b="0" i="0" u="none" strike="noStrike" kern="1200" cap="all" spc="0" normalizeH="0" baseline="0" noProof="0" dirty="0">
                <a:ln>
                  <a:noFill/>
                </a:ln>
                <a:solidFill>
                  <a:srgbClr val="595959"/>
                </a:solidFill>
                <a:effectLst/>
                <a:uLnTx/>
                <a:uFillTx/>
                <a:latin typeface="Franklin Gothic Demi Cond" panose="020B0706030402020204" pitchFamily="34" charset="0"/>
                <a:ea typeface="+mn-ea"/>
                <a:cs typeface="Times New Roman" panose="02020603050405020304" pitchFamily="18" charset="0"/>
              </a:rPr>
              <a:t>Increase employment rates by </a:t>
            </a:r>
            <a:r>
              <a:rPr kumimoji="0" lang="en-US" sz="3200" b="0" i="0" u="none" strike="noStrike" kern="1200" cap="all" spc="0" normalizeH="0" baseline="0" noProof="0" dirty="0">
                <a:ln>
                  <a:noFill/>
                </a:ln>
                <a:solidFill>
                  <a:srgbClr val="595959"/>
                </a:solidFill>
                <a:effectLst/>
                <a:uLnTx/>
                <a:uFillTx/>
                <a:latin typeface="Franklin Gothic Demi Cond" panose="020B0706030402020204" pitchFamily="34" charset="0"/>
                <a:ea typeface="+mn-ea"/>
                <a:cs typeface="Times New Roman" panose="02020603050405020304" pitchFamily="18" charset="0"/>
                <a:hlinkClick r:id="rId6"/>
              </a:rPr>
              <a:t>20%</a:t>
            </a:r>
            <a:endParaRPr kumimoji="0" lang="en-US" sz="3200" b="0" i="0" u="none" strike="noStrike" kern="1200" cap="all" spc="0" normalizeH="0" baseline="0" noProof="0" dirty="0">
              <a:ln>
                <a:noFill/>
              </a:ln>
              <a:solidFill>
                <a:srgbClr val="595959"/>
              </a:solidFill>
              <a:effectLst/>
              <a:uLnTx/>
              <a:uFillTx/>
              <a:latin typeface="Franklin Gothic Demi Cond" panose="020B0706030402020204" pitchFamily="34" charset="0"/>
              <a:ea typeface="+mn-ea"/>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8C465D52-A1BE-B210-C8A5-25114467AFE2}"/>
              </a:ext>
            </a:extLst>
          </p:cNvPr>
          <p:cNvCxnSpPr/>
          <p:nvPr/>
        </p:nvCxnSpPr>
        <p:spPr>
          <a:xfrm>
            <a:off x="9288776" y="2260754"/>
            <a:ext cx="0" cy="1962785"/>
          </a:xfrm>
          <a:prstGeom prst="line">
            <a:avLst/>
          </a:prstGeom>
          <a:ln w="28575">
            <a:solidFill>
              <a:srgbClr val="33CCCC"/>
            </a:solidFill>
          </a:ln>
        </p:spPr>
        <p:style>
          <a:lnRef idx="1">
            <a:schemeClr val="accent1"/>
          </a:lnRef>
          <a:fillRef idx="0">
            <a:schemeClr val="accent1"/>
          </a:fillRef>
          <a:effectRef idx="0">
            <a:schemeClr val="accent1"/>
          </a:effectRef>
          <a:fontRef idx="minor">
            <a:schemeClr val="tx1"/>
          </a:fontRef>
        </p:style>
      </p:cxnSp>
      <p:pic>
        <p:nvPicPr>
          <p:cNvPr id="13" name="Graphic 12" descr="Heart with pulse with solid fill">
            <a:extLst>
              <a:ext uri="{FF2B5EF4-FFF2-40B4-BE49-F238E27FC236}">
                <a16:creationId xmlns:a16="http://schemas.microsoft.com/office/drawing/2014/main" id="{611528CD-6F0B-0D09-B7E1-F45150FD4D5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64390" y="1709937"/>
            <a:ext cx="2560320" cy="2560320"/>
          </a:xfrm>
          <a:prstGeom prst="rect">
            <a:avLst/>
          </a:prstGeom>
        </p:spPr>
      </p:pic>
      <p:pic>
        <p:nvPicPr>
          <p:cNvPr id="14" name="Graphic 13" descr="Shield Tick with solid fill">
            <a:extLst>
              <a:ext uri="{FF2B5EF4-FFF2-40B4-BE49-F238E27FC236}">
                <a16:creationId xmlns:a16="http://schemas.microsoft.com/office/drawing/2014/main" id="{BD0F5482-AF92-8D37-3C9F-BC1E87B84FD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83660" y="1797023"/>
            <a:ext cx="2560320" cy="2560320"/>
          </a:xfrm>
          <a:prstGeom prst="rect">
            <a:avLst/>
          </a:prstGeom>
        </p:spPr>
      </p:pic>
      <p:pic>
        <p:nvPicPr>
          <p:cNvPr id="15" name="Graphic 14" descr="Female Profile with solid fill">
            <a:extLst>
              <a:ext uri="{FF2B5EF4-FFF2-40B4-BE49-F238E27FC236}">
                <a16:creationId xmlns:a16="http://schemas.microsoft.com/office/drawing/2014/main" id="{4ED41F11-1A68-E894-443D-76E047B894C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p:blipFill>
        <p:spPr>
          <a:xfrm>
            <a:off x="6264755" y="1797023"/>
            <a:ext cx="2560320" cy="2560320"/>
          </a:xfrm>
          <a:prstGeom prst="rect">
            <a:avLst/>
          </a:prstGeom>
        </p:spPr>
      </p:pic>
      <p:pic>
        <p:nvPicPr>
          <p:cNvPr id="16" name="Graphic 15" descr="Excellent with solid fill">
            <a:extLst>
              <a:ext uri="{FF2B5EF4-FFF2-40B4-BE49-F238E27FC236}">
                <a16:creationId xmlns:a16="http://schemas.microsoft.com/office/drawing/2014/main" id="{9626CF5B-83D5-AAEC-27DB-F4032D0DEC7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5084" y="1797023"/>
            <a:ext cx="2560320" cy="2560320"/>
          </a:xfrm>
          <a:prstGeom prst="rect">
            <a:avLst/>
          </a:prstGeom>
        </p:spPr>
      </p:pic>
    </p:spTree>
    <p:extLst>
      <p:ext uri="{BB962C8B-B14F-4D97-AF65-F5344CB8AC3E}">
        <p14:creationId xmlns:p14="http://schemas.microsoft.com/office/powerpoint/2010/main" val="209216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5 Important Studies</a:t>
            </a:r>
          </a:p>
        </p:txBody>
      </p:sp>
      <p:sp>
        <p:nvSpPr>
          <p:cNvPr id="5" name="TextBox 4">
            <a:extLst>
              <a:ext uri="{FF2B5EF4-FFF2-40B4-BE49-F238E27FC236}">
                <a16:creationId xmlns:a16="http://schemas.microsoft.com/office/drawing/2014/main" id="{F559DA4C-D74D-C8DF-E486-7F036933D654}"/>
              </a:ext>
            </a:extLst>
          </p:cNvPr>
          <p:cNvSpPr txBox="1"/>
          <p:nvPr/>
        </p:nvSpPr>
        <p:spPr>
          <a:xfrm>
            <a:off x="7459134" y="6858000"/>
            <a:ext cx="6096000" cy="2862322"/>
          </a:xfrm>
          <a:prstGeom prst="rect">
            <a:avLst/>
          </a:prstGeom>
          <a:noFill/>
        </p:spPr>
        <p:txBody>
          <a:bodyPr wrap="square">
            <a:spAutoFit/>
          </a:bodyPr>
          <a:lstStyle/>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3"/>
              </a:rPr>
              <a:t>Recidivism Among Black Men Living in Racialized and Carceral Neighborhoods and the Role of Gentrification (Dr. Nicole Robinson, 2022)</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4"/>
              </a:rPr>
              <a:t>Redress Policy Toolbox - The Redress Movement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5"/>
              </a:rPr>
              <a:t>Policy – Urban Displacement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6"/>
              </a:rPr>
              <a:t>Shifting Neighborhoods: Gentrification and Cultural Displacement in American Cities » NCRC</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7"/>
              </a:rPr>
              <a:t>Investment without displacement: How a surge of development changed—and didn’t change—one Detroit neighborhood | Brookings</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8" name="TextBox 7">
            <a:extLst>
              <a:ext uri="{FF2B5EF4-FFF2-40B4-BE49-F238E27FC236}">
                <a16:creationId xmlns:a16="http://schemas.microsoft.com/office/drawing/2014/main" id="{B80F24AD-A5A4-5606-F30D-A06CD24AED7D}"/>
              </a:ext>
            </a:extLst>
          </p:cNvPr>
          <p:cNvSpPr txBox="1"/>
          <p:nvPr/>
        </p:nvSpPr>
        <p:spPr>
          <a:xfrm>
            <a:off x="6210300" y="1805292"/>
            <a:ext cx="5638799" cy="4093428"/>
          </a:xfrm>
          <a:prstGeom prst="rect">
            <a:avLst/>
          </a:prstGeom>
          <a:noFill/>
        </p:spPr>
        <p:txBody>
          <a:bodyPr wrap="square">
            <a:spAutoFit/>
          </a:bodyPr>
          <a:lstStyle/>
          <a:p>
            <a:pPr algn="l"/>
            <a:r>
              <a:rPr lang="en-US" sz="2000" b="0" i="0" dirty="0">
                <a:solidFill>
                  <a:srgbClr val="191919"/>
                </a:solidFill>
                <a:effectLst/>
                <a:latin typeface="Inter"/>
              </a:rPr>
              <a:t>To pursue that intentionality and center people in investment in Livernois-6 Mile and beyond, we recommend:</a:t>
            </a:r>
          </a:p>
          <a:p>
            <a:pPr marL="457200" indent="-457200" algn="l">
              <a:buFont typeface="Arial" panose="020B0604020202020204" pitchFamily="34" charset="0"/>
              <a:buChar char="•"/>
            </a:pPr>
            <a:r>
              <a:rPr lang="en-US" sz="2000" b="0" i="0" dirty="0">
                <a:solidFill>
                  <a:srgbClr val="191919"/>
                </a:solidFill>
                <a:effectLst/>
                <a:latin typeface="Inter"/>
              </a:rPr>
              <a:t>Creating educational and employment opportunities with local postsecondary institutions.</a:t>
            </a:r>
          </a:p>
          <a:p>
            <a:pPr marL="457200" indent="-457200" algn="l">
              <a:buFont typeface="Arial" panose="020B0604020202020204" pitchFamily="34" charset="0"/>
              <a:buChar char="•"/>
            </a:pPr>
            <a:r>
              <a:rPr lang="en-US" sz="2000" b="0" i="0" dirty="0">
                <a:solidFill>
                  <a:srgbClr val="191919"/>
                </a:solidFill>
                <a:effectLst/>
                <a:latin typeface="Inter"/>
              </a:rPr>
              <a:t>Including long-standing community organizations in the investment planning process.</a:t>
            </a:r>
          </a:p>
          <a:p>
            <a:pPr marL="457200" indent="-457200" algn="l">
              <a:buFont typeface="Arial" panose="020B0604020202020204" pitchFamily="34" charset="0"/>
              <a:buChar char="•"/>
            </a:pPr>
            <a:r>
              <a:rPr lang="en-US" sz="2000" b="0" i="0" dirty="0">
                <a:solidFill>
                  <a:srgbClr val="191919"/>
                </a:solidFill>
                <a:effectLst/>
                <a:latin typeface="Inter"/>
              </a:rPr>
              <a:t>Investing in affordable housing and homeownership.</a:t>
            </a:r>
          </a:p>
          <a:p>
            <a:pPr marL="457200" indent="-457200" algn="l">
              <a:buFont typeface="Arial" panose="020B0604020202020204" pitchFamily="34" charset="0"/>
              <a:buChar char="•"/>
            </a:pPr>
            <a:r>
              <a:rPr lang="en-US" sz="2000" b="0" i="0" dirty="0">
                <a:solidFill>
                  <a:srgbClr val="191919"/>
                </a:solidFill>
                <a:effectLst/>
                <a:latin typeface="Inter"/>
              </a:rPr>
              <a:t>Paying attention to neighborhood dynamics and protecting legacy residents.</a:t>
            </a:r>
          </a:p>
        </p:txBody>
      </p:sp>
      <p:pic>
        <p:nvPicPr>
          <p:cNvPr id="11" name="Picture 10">
            <a:hlinkClick r:id="rId8"/>
            <a:extLst>
              <a:ext uri="{FF2B5EF4-FFF2-40B4-BE49-F238E27FC236}">
                <a16:creationId xmlns:a16="http://schemas.microsoft.com/office/drawing/2014/main" id="{C3CB5F09-4149-7F42-6A64-F7E9DC79BECA}"/>
              </a:ext>
            </a:extLst>
          </p:cNvPr>
          <p:cNvPicPr>
            <a:picLocks noChangeAspect="1"/>
          </p:cNvPicPr>
          <p:nvPr/>
        </p:nvPicPr>
        <p:blipFill>
          <a:blip r:embed="rId9"/>
          <a:srcRect l="2221" t="8797" r="3218" b="29629"/>
          <a:stretch/>
        </p:blipFill>
        <p:spPr>
          <a:xfrm>
            <a:off x="342901" y="1638300"/>
            <a:ext cx="4648199" cy="3253659"/>
          </a:xfrm>
          <a:prstGeom prst="rect">
            <a:avLst/>
          </a:prstGeom>
        </p:spPr>
      </p:pic>
      <p:pic>
        <p:nvPicPr>
          <p:cNvPr id="13" name="Picture 12">
            <a:extLst>
              <a:ext uri="{FF2B5EF4-FFF2-40B4-BE49-F238E27FC236}">
                <a16:creationId xmlns:a16="http://schemas.microsoft.com/office/drawing/2014/main" id="{D73ECAF3-3456-89F4-A6D8-CE9BBE048ABD}"/>
              </a:ext>
            </a:extLst>
          </p:cNvPr>
          <p:cNvPicPr>
            <a:picLocks noChangeAspect="1"/>
          </p:cNvPicPr>
          <p:nvPr/>
        </p:nvPicPr>
        <p:blipFill>
          <a:blip r:embed="rId10"/>
          <a:srcRect l="27139" t="62302" r="26708" b="18704"/>
          <a:stretch/>
        </p:blipFill>
        <p:spPr>
          <a:xfrm>
            <a:off x="459269" y="5101646"/>
            <a:ext cx="2944332" cy="1302624"/>
          </a:xfrm>
          <a:prstGeom prst="rect">
            <a:avLst/>
          </a:prstGeom>
        </p:spPr>
      </p:pic>
    </p:spTree>
    <p:extLst>
      <p:ext uri="{BB962C8B-B14F-4D97-AF65-F5344CB8AC3E}">
        <p14:creationId xmlns:p14="http://schemas.microsoft.com/office/powerpoint/2010/main" val="32616888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5 Important Studies</a:t>
            </a:r>
          </a:p>
        </p:txBody>
      </p:sp>
      <p:sp>
        <p:nvSpPr>
          <p:cNvPr id="5" name="TextBox 4">
            <a:extLst>
              <a:ext uri="{FF2B5EF4-FFF2-40B4-BE49-F238E27FC236}">
                <a16:creationId xmlns:a16="http://schemas.microsoft.com/office/drawing/2014/main" id="{F559DA4C-D74D-C8DF-E486-7F036933D654}"/>
              </a:ext>
            </a:extLst>
          </p:cNvPr>
          <p:cNvSpPr txBox="1"/>
          <p:nvPr/>
        </p:nvSpPr>
        <p:spPr>
          <a:xfrm>
            <a:off x="7459134" y="6858000"/>
            <a:ext cx="6096000" cy="2862322"/>
          </a:xfrm>
          <a:prstGeom prst="rect">
            <a:avLst/>
          </a:prstGeom>
          <a:noFill/>
        </p:spPr>
        <p:txBody>
          <a:bodyPr wrap="square">
            <a:spAutoFit/>
          </a:bodyPr>
          <a:lstStyle/>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3"/>
              </a:rPr>
              <a:t>Recidivism Among Black Men Living in Racialized and Carceral Neighborhoods and the Role of Gentrification (Dr. Nicole Robinson, 2022)</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4"/>
              </a:rPr>
              <a:t>Redress Policy Toolbox - The Redress Movement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5"/>
              </a:rPr>
              <a:t>Policy – Urban Displacement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6"/>
              </a:rPr>
              <a:t>Shifting Neighborhoods: Gentrification and Cultural Displacement in American Cities » NCRC</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7"/>
              </a:rPr>
              <a:t>Investment without displacement: How a surge of development changed—and didn’t change—one Detroit neighborhood | Brookings</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pic>
        <p:nvPicPr>
          <p:cNvPr id="4" name="Picture 3">
            <a:hlinkClick r:id="rId8"/>
            <a:extLst>
              <a:ext uri="{FF2B5EF4-FFF2-40B4-BE49-F238E27FC236}">
                <a16:creationId xmlns:a16="http://schemas.microsoft.com/office/drawing/2014/main" id="{4BA4436E-EA96-20E7-9545-2A7E3D6AAB73}"/>
              </a:ext>
            </a:extLst>
          </p:cNvPr>
          <p:cNvPicPr>
            <a:picLocks noChangeAspect="1"/>
          </p:cNvPicPr>
          <p:nvPr/>
        </p:nvPicPr>
        <p:blipFill>
          <a:blip r:embed="rId9"/>
          <a:srcRect l="17551" t="13987" r="19143" b="11112"/>
          <a:stretch/>
        </p:blipFill>
        <p:spPr>
          <a:xfrm>
            <a:off x="698501" y="2020048"/>
            <a:ext cx="3213099" cy="4086760"/>
          </a:xfrm>
          <a:prstGeom prst="rect">
            <a:avLst/>
          </a:prstGeom>
          <a:ln>
            <a:solidFill>
              <a:srgbClr val="002060"/>
            </a:solidFill>
          </a:ln>
        </p:spPr>
      </p:pic>
      <p:sp>
        <p:nvSpPr>
          <p:cNvPr id="7" name="TextBox 6">
            <a:extLst>
              <a:ext uri="{FF2B5EF4-FFF2-40B4-BE49-F238E27FC236}">
                <a16:creationId xmlns:a16="http://schemas.microsoft.com/office/drawing/2014/main" id="{0AA8FBC9-90EA-BF43-0691-3F713058FB93}"/>
              </a:ext>
            </a:extLst>
          </p:cNvPr>
          <p:cNvSpPr txBox="1"/>
          <p:nvPr/>
        </p:nvSpPr>
        <p:spPr>
          <a:xfrm>
            <a:off x="4711699" y="2020048"/>
            <a:ext cx="6781800" cy="4247317"/>
          </a:xfrm>
          <a:prstGeom prst="rect">
            <a:avLst/>
          </a:prstGeom>
          <a:noFill/>
        </p:spPr>
        <p:txBody>
          <a:bodyPr wrap="square">
            <a:spAutoFit/>
          </a:bodyPr>
          <a:lstStyle/>
          <a:p>
            <a:r>
              <a:rPr lang="en-US" dirty="0"/>
              <a:t>This study found that from 2000 through 2013 the following occurred: </a:t>
            </a:r>
          </a:p>
          <a:p>
            <a:pPr marL="285750" indent="-285750">
              <a:buFont typeface="Arial" panose="020B0604020202020204" pitchFamily="34" charset="0"/>
              <a:buChar char="•"/>
            </a:pPr>
            <a:r>
              <a:rPr lang="en-US" dirty="0"/>
              <a:t>Gentrification and displacement of long-time residents was most intense in the nation’s biggest cities, and rare in most other places. </a:t>
            </a:r>
          </a:p>
          <a:p>
            <a:pPr marL="285750" indent="-285750">
              <a:buFont typeface="Arial" panose="020B0604020202020204" pitchFamily="34" charset="0"/>
              <a:buChar char="•"/>
            </a:pPr>
            <a:r>
              <a:rPr lang="en-US" dirty="0"/>
              <a:t>Gentrification was concentrated in larger cities with vibrant economies, but also appeared in smaller cities where it often impacted areas with the most amenities near central business districts. </a:t>
            </a:r>
          </a:p>
          <a:p>
            <a:pPr marL="285750" indent="-285750">
              <a:buFont typeface="Arial" panose="020B0604020202020204" pitchFamily="34" charset="0"/>
              <a:buChar char="•"/>
            </a:pPr>
            <a:r>
              <a:rPr lang="en-US" dirty="0"/>
              <a:t>Most low- to moderate-income neighborhoods did not gentrify or revitalize during the period of our study. They </a:t>
            </a:r>
            <a:r>
              <a:rPr lang="en-US" b="1" u="sng" dirty="0"/>
              <a:t>remained impoverished, untouched by investments and building booms that occurred in major cities, and vulnerable to future gentrification and displacement</a:t>
            </a:r>
            <a:r>
              <a:rPr lang="en-US" dirty="0"/>
              <a:t>. </a:t>
            </a:r>
          </a:p>
          <a:p>
            <a:pPr marL="285750" indent="-285750">
              <a:buFont typeface="Arial" panose="020B0604020202020204" pitchFamily="34" charset="0"/>
              <a:buChar char="•"/>
            </a:pPr>
            <a:r>
              <a:rPr lang="en-US" dirty="0"/>
              <a:t>The strict tests for gentrification and displacement in this study and the limitations of the data available likely undercounted instances of gentrification and displacement.</a:t>
            </a:r>
          </a:p>
        </p:txBody>
      </p:sp>
    </p:spTree>
    <p:extLst>
      <p:ext uri="{BB962C8B-B14F-4D97-AF65-F5344CB8AC3E}">
        <p14:creationId xmlns:p14="http://schemas.microsoft.com/office/powerpoint/2010/main" val="39333386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5 Important Studies</a:t>
            </a:r>
          </a:p>
        </p:txBody>
      </p:sp>
      <p:sp>
        <p:nvSpPr>
          <p:cNvPr id="5" name="TextBox 4">
            <a:extLst>
              <a:ext uri="{FF2B5EF4-FFF2-40B4-BE49-F238E27FC236}">
                <a16:creationId xmlns:a16="http://schemas.microsoft.com/office/drawing/2014/main" id="{F559DA4C-D74D-C8DF-E486-7F036933D654}"/>
              </a:ext>
            </a:extLst>
          </p:cNvPr>
          <p:cNvSpPr txBox="1"/>
          <p:nvPr/>
        </p:nvSpPr>
        <p:spPr>
          <a:xfrm>
            <a:off x="7459134" y="6858000"/>
            <a:ext cx="6096000" cy="2862322"/>
          </a:xfrm>
          <a:prstGeom prst="rect">
            <a:avLst/>
          </a:prstGeom>
          <a:noFill/>
        </p:spPr>
        <p:txBody>
          <a:bodyPr wrap="square">
            <a:spAutoFit/>
          </a:bodyPr>
          <a:lstStyle/>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3"/>
              </a:rPr>
              <a:t>Recidivism Among Black Men Living in Racialized and Carceral Neighborhoods and the Role of Gentrification (Dr. Nicole Robinson, 2022)</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4"/>
              </a:rPr>
              <a:t>Redress Policy Toolbox - The Redress Movement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5"/>
              </a:rPr>
              <a:t>Policy – Urban Displacement</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6"/>
              </a:rPr>
              <a:t>Shifting Neighborhoods: Gentrification and Cultural Displacement in American Cities » NCRC</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mj-lt"/>
              <a:buAutoNum type="arabicPeriod"/>
              <a:tabLst>
                <a:tab pos="457200" algn="l"/>
              </a:tabLst>
            </a:pPr>
            <a:r>
              <a:rPr lang="en-US" sz="1800" u="sng" dirty="0">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7"/>
              </a:rPr>
              <a:t>Investment without displacement: How a surge of development changed—and didn’t change—one Detroit neighborhood | Brookings</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7" name="TextBox 6">
            <a:extLst>
              <a:ext uri="{FF2B5EF4-FFF2-40B4-BE49-F238E27FC236}">
                <a16:creationId xmlns:a16="http://schemas.microsoft.com/office/drawing/2014/main" id="{0AA8FBC9-90EA-BF43-0691-3F713058FB93}"/>
              </a:ext>
            </a:extLst>
          </p:cNvPr>
          <p:cNvSpPr txBox="1"/>
          <p:nvPr/>
        </p:nvSpPr>
        <p:spPr>
          <a:xfrm>
            <a:off x="4711699" y="2235948"/>
            <a:ext cx="6781800" cy="3785652"/>
          </a:xfrm>
          <a:prstGeom prst="rect">
            <a:avLst/>
          </a:prstGeom>
          <a:noFill/>
        </p:spPr>
        <p:txBody>
          <a:bodyPr wrap="square">
            <a:spAutoFit/>
          </a:bodyPr>
          <a:lstStyle/>
          <a:p>
            <a:r>
              <a:rPr lang="en-US" sz="2400" dirty="0"/>
              <a:t>“One of the place-based themes that emerged from these interviews was gentrification, which was identified and associated with the built environment of the local neighborhood (e.g., city-owned property, exclusionary housing market), the political economy within the larger city and region (e.g., redevelopment of downtown, fresh water sources), and the role of mass incarceration in contributing to demographic shifts amenable to gentrification processes.”</a:t>
            </a:r>
          </a:p>
        </p:txBody>
      </p:sp>
      <p:pic>
        <p:nvPicPr>
          <p:cNvPr id="6" name="Picture 5">
            <a:hlinkClick r:id="rId3"/>
            <a:extLst>
              <a:ext uri="{FF2B5EF4-FFF2-40B4-BE49-F238E27FC236}">
                <a16:creationId xmlns:a16="http://schemas.microsoft.com/office/drawing/2014/main" id="{88606D5F-8657-2DD3-574B-80258B285FCC}"/>
              </a:ext>
            </a:extLst>
          </p:cNvPr>
          <p:cNvPicPr>
            <a:picLocks noChangeAspect="1"/>
          </p:cNvPicPr>
          <p:nvPr/>
        </p:nvPicPr>
        <p:blipFill>
          <a:blip r:embed="rId8"/>
          <a:srcRect l="22528" t="13148" r="26112" b="21666"/>
          <a:stretch/>
        </p:blipFill>
        <p:spPr>
          <a:xfrm>
            <a:off x="698501" y="1689100"/>
            <a:ext cx="3276600" cy="4470400"/>
          </a:xfrm>
          <a:prstGeom prst="rect">
            <a:avLst/>
          </a:prstGeom>
          <a:ln>
            <a:solidFill>
              <a:srgbClr val="002060"/>
            </a:solidFill>
          </a:ln>
        </p:spPr>
      </p:pic>
    </p:spTree>
    <p:extLst>
      <p:ext uri="{BB962C8B-B14F-4D97-AF65-F5344CB8AC3E}">
        <p14:creationId xmlns:p14="http://schemas.microsoft.com/office/powerpoint/2010/main" val="9618715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5 Important Studies</a:t>
            </a:r>
          </a:p>
        </p:txBody>
      </p:sp>
      <p:pic>
        <p:nvPicPr>
          <p:cNvPr id="6" name="Picture 5">
            <a:hlinkClick r:id="rId3"/>
            <a:extLst>
              <a:ext uri="{FF2B5EF4-FFF2-40B4-BE49-F238E27FC236}">
                <a16:creationId xmlns:a16="http://schemas.microsoft.com/office/drawing/2014/main" id="{88606D5F-8657-2DD3-574B-80258B285FCC}"/>
              </a:ext>
            </a:extLst>
          </p:cNvPr>
          <p:cNvPicPr>
            <a:picLocks noChangeAspect="1"/>
          </p:cNvPicPr>
          <p:nvPr/>
        </p:nvPicPr>
        <p:blipFill>
          <a:blip r:embed="rId4"/>
          <a:srcRect l="22528" t="13148" r="26112" b="21666"/>
          <a:stretch/>
        </p:blipFill>
        <p:spPr>
          <a:xfrm>
            <a:off x="698501" y="1689100"/>
            <a:ext cx="3276600" cy="4470400"/>
          </a:xfrm>
          <a:prstGeom prst="rect">
            <a:avLst/>
          </a:prstGeom>
          <a:ln>
            <a:solidFill>
              <a:srgbClr val="002060"/>
            </a:solidFill>
          </a:ln>
        </p:spPr>
      </p:pic>
      <p:sp>
        <p:nvSpPr>
          <p:cNvPr id="4" name="TextBox 3">
            <a:extLst>
              <a:ext uri="{FF2B5EF4-FFF2-40B4-BE49-F238E27FC236}">
                <a16:creationId xmlns:a16="http://schemas.microsoft.com/office/drawing/2014/main" id="{55D5EBDD-FAFA-01B4-86C5-D1B36B294EBF}"/>
              </a:ext>
            </a:extLst>
          </p:cNvPr>
          <p:cNvSpPr txBox="1"/>
          <p:nvPr/>
        </p:nvSpPr>
        <p:spPr>
          <a:xfrm>
            <a:off x="4559299" y="2231589"/>
            <a:ext cx="6781800" cy="3170099"/>
          </a:xfrm>
          <a:prstGeom prst="rect">
            <a:avLst/>
          </a:prstGeom>
          <a:noFill/>
        </p:spPr>
        <p:txBody>
          <a:bodyPr wrap="square">
            <a:spAutoFit/>
          </a:bodyPr>
          <a:lstStyle/>
          <a:p>
            <a:pPr marL="285750" indent="-285750">
              <a:buFont typeface="Arial" panose="020B0604020202020204" pitchFamily="34" charset="0"/>
              <a:buChar char="•"/>
            </a:pPr>
            <a:r>
              <a:rPr lang="en-US" sz="2000" dirty="0"/>
              <a:t>Neighborhoods experiencing abandonment, low-income concentration, and low-income displacement did not have a higher risk of recidivism compared to neighborhoods that were not experiencing any demographic shifts. </a:t>
            </a:r>
          </a:p>
          <a:p>
            <a:pPr marL="285750" indent="-285750">
              <a:buFont typeface="Arial" panose="020B0604020202020204" pitchFamily="34" charset="0"/>
              <a:buChar char="•"/>
            </a:pPr>
            <a:r>
              <a:rPr lang="en-US" sz="2000" dirty="0"/>
              <a:t>Neighborhoods experiencing overall growth, that is, where the population was increasing overall, with both upper-income and low-income populations increasing, had higher odds of recidivating. </a:t>
            </a:r>
          </a:p>
          <a:p>
            <a:pPr marL="285750" indent="-285750">
              <a:buFont typeface="Arial" panose="020B0604020202020204" pitchFamily="34" charset="0"/>
              <a:buChar char="•"/>
            </a:pPr>
            <a:r>
              <a:rPr lang="en-US" sz="2000" dirty="0"/>
              <a:t>Using another measurement of gentrification, no significant association between gentrification and recidivism was found</a:t>
            </a:r>
          </a:p>
        </p:txBody>
      </p:sp>
    </p:spTree>
    <p:extLst>
      <p:ext uri="{BB962C8B-B14F-4D97-AF65-F5344CB8AC3E}">
        <p14:creationId xmlns:p14="http://schemas.microsoft.com/office/powerpoint/2010/main" val="15655579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Tools for Policy Development</a:t>
            </a:r>
          </a:p>
        </p:txBody>
      </p:sp>
      <p:pic>
        <p:nvPicPr>
          <p:cNvPr id="6" name="Picture 5">
            <a:hlinkClick r:id="rId3"/>
            <a:extLst>
              <a:ext uri="{FF2B5EF4-FFF2-40B4-BE49-F238E27FC236}">
                <a16:creationId xmlns:a16="http://schemas.microsoft.com/office/drawing/2014/main" id="{506A7305-9A97-EDB0-C3C3-9435B579BDB8}"/>
              </a:ext>
            </a:extLst>
          </p:cNvPr>
          <p:cNvPicPr>
            <a:picLocks noChangeAspect="1"/>
          </p:cNvPicPr>
          <p:nvPr/>
        </p:nvPicPr>
        <p:blipFill>
          <a:blip r:embed="rId4"/>
          <a:srcRect l="1250" t="7467" r="69521" b="85259"/>
          <a:stretch/>
        </p:blipFill>
        <p:spPr>
          <a:xfrm>
            <a:off x="1658257" y="4152739"/>
            <a:ext cx="3563620" cy="476673"/>
          </a:xfrm>
          <a:prstGeom prst="rect">
            <a:avLst/>
          </a:prstGeom>
        </p:spPr>
      </p:pic>
      <p:pic>
        <p:nvPicPr>
          <p:cNvPr id="2052" name="Picture 4" descr="The Redress Movement - Rid Racism Milwaukee">
            <a:hlinkClick r:id="rId5"/>
            <a:extLst>
              <a:ext uri="{FF2B5EF4-FFF2-40B4-BE49-F238E27FC236}">
                <a16:creationId xmlns:a16="http://schemas.microsoft.com/office/drawing/2014/main" id="{AEC0129B-411A-9FB6-AB18-0948149599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0826" y="2109628"/>
            <a:ext cx="2618923" cy="10362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hlinkClick r:id="rId7"/>
            <a:extLst>
              <a:ext uri="{FF2B5EF4-FFF2-40B4-BE49-F238E27FC236}">
                <a16:creationId xmlns:a16="http://schemas.microsoft.com/office/drawing/2014/main" id="{0D093B93-2F2A-C03B-2E65-637FA8F31E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4748" y="2351235"/>
            <a:ext cx="2626966" cy="79465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CRC Logo">
            <a:hlinkClick r:id="rId9"/>
            <a:extLst>
              <a:ext uri="{FF2B5EF4-FFF2-40B4-BE49-F238E27FC236}">
                <a16:creationId xmlns:a16="http://schemas.microsoft.com/office/drawing/2014/main" id="{EDE99979-8245-14BB-D9D7-5FD1C624E1A8}"/>
              </a:ext>
            </a:extLst>
          </p:cNvPr>
          <p:cNvPicPr>
            <a:picLocks noChangeAspect="1" noChangeArrowheads="1"/>
          </p:cNvPicPr>
          <p:nvPr/>
        </p:nvPicPr>
        <p:blipFill>
          <a:blip r:embed="rId10">
            <a:biLevel thresh="75000"/>
            <a:extLst>
              <a:ext uri="{BEBA8EAE-BF5A-486C-A8C5-ECC9F3942E4B}">
                <a14:imgProps xmlns:a14="http://schemas.microsoft.com/office/drawing/2010/main">
                  <a14:imgLayer r:embed="rId11">
                    <a14:imgEffect>
                      <a14:brightnessContrast contrast="-100000"/>
                    </a14:imgEffect>
                  </a14:imgLayer>
                </a14:imgProps>
              </a:ext>
              <a:ext uri="{28A0092B-C50C-407E-A947-70E740481C1C}">
                <a14:useLocalDpi xmlns:a14="http://schemas.microsoft.com/office/drawing/2010/main" val="0"/>
              </a:ext>
            </a:extLst>
          </a:blip>
          <a:srcRect/>
          <a:stretch>
            <a:fillRect/>
          </a:stretch>
        </p:blipFill>
        <p:spPr bwMode="auto">
          <a:xfrm>
            <a:off x="7108281" y="4183590"/>
            <a:ext cx="2970391" cy="891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8012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What could be on the menu?</a:t>
            </a:r>
          </a:p>
        </p:txBody>
      </p:sp>
      <p:pic>
        <p:nvPicPr>
          <p:cNvPr id="13" name="Picture 12" descr="A close-up of a bill of rights&#10;&#10;Description automatically generated">
            <a:extLst>
              <a:ext uri="{FF2B5EF4-FFF2-40B4-BE49-F238E27FC236}">
                <a16:creationId xmlns:a16="http://schemas.microsoft.com/office/drawing/2014/main" id="{DEEE1E90-8398-55B5-FA3B-627FA09E7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893" y="1524000"/>
            <a:ext cx="3849640" cy="4981887"/>
          </a:xfrm>
          <a:prstGeom prst="rect">
            <a:avLst/>
          </a:prstGeom>
        </p:spPr>
      </p:pic>
      <p:pic>
        <p:nvPicPr>
          <p:cNvPr id="14" name="Picture 13" descr="A close-up of a bill of rights&#10;&#10;Description automatically generated">
            <a:extLst>
              <a:ext uri="{FF2B5EF4-FFF2-40B4-BE49-F238E27FC236}">
                <a16:creationId xmlns:a16="http://schemas.microsoft.com/office/drawing/2014/main" id="{66A58CD8-166C-1081-FDBC-CCAD1F64BAD8}"/>
              </a:ext>
            </a:extLst>
          </p:cNvPr>
          <p:cNvPicPr>
            <a:picLocks noChangeAspect="1"/>
          </p:cNvPicPr>
          <p:nvPr/>
        </p:nvPicPr>
        <p:blipFill>
          <a:blip r:embed="rId3">
            <a:extLst>
              <a:ext uri="{28A0092B-C50C-407E-A947-70E740481C1C}">
                <a14:useLocalDpi xmlns:a14="http://schemas.microsoft.com/office/drawing/2010/main" val="0"/>
              </a:ext>
            </a:extLst>
          </a:blip>
          <a:srcRect t="18491" r="37758" b="62530"/>
          <a:stretch/>
        </p:blipFill>
        <p:spPr>
          <a:xfrm>
            <a:off x="4766733" y="1744134"/>
            <a:ext cx="6711374" cy="2648384"/>
          </a:xfrm>
          <a:prstGeom prst="rect">
            <a:avLst/>
          </a:prstGeom>
        </p:spPr>
      </p:pic>
      <p:sp>
        <p:nvSpPr>
          <p:cNvPr id="15" name="TextBox 14">
            <a:extLst>
              <a:ext uri="{FF2B5EF4-FFF2-40B4-BE49-F238E27FC236}">
                <a16:creationId xmlns:a16="http://schemas.microsoft.com/office/drawing/2014/main" id="{E9653560-5335-5ED1-EEB3-91A8E36D89BD}"/>
              </a:ext>
            </a:extLst>
          </p:cNvPr>
          <p:cNvSpPr txBox="1"/>
          <p:nvPr/>
        </p:nvSpPr>
        <p:spPr>
          <a:xfrm>
            <a:off x="5534554" y="4817213"/>
            <a:ext cx="580813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65C28"/>
                </a:solidFill>
                <a:effectLst/>
                <a:uLnTx/>
                <a:uFillTx/>
                <a:latin typeface="Calibri" panose="020F0502020204030204"/>
                <a:ea typeface="+mn-ea"/>
                <a:cs typeface="+mn-cs"/>
              </a:rPr>
              <a:t>Example: </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 tax-exemption for low-income seniors</a:t>
            </a:r>
          </a:p>
        </p:txBody>
      </p:sp>
    </p:spTree>
    <p:extLst>
      <p:ext uri="{BB962C8B-B14F-4D97-AF65-F5344CB8AC3E}">
        <p14:creationId xmlns:p14="http://schemas.microsoft.com/office/powerpoint/2010/main" val="18923223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Building the menu</a:t>
            </a:r>
          </a:p>
        </p:txBody>
      </p:sp>
      <p:graphicFrame>
        <p:nvGraphicFramePr>
          <p:cNvPr id="4" name="Table 3">
            <a:extLst>
              <a:ext uri="{FF2B5EF4-FFF2-40B4-BE49-F238E27FC236}">
                <a16:creationId xmlns:a16="http://schemas.microsoft.com/office/drawing/2014/main" id="{B6DBE285-9D6E-530A-2D28-8652998CBF07}"/>
              </a:ext>
            </a:extLst>
          </p:cNvPr>
          <p:cNvGraphicFramePr>
            <a:graphicFrameLocks noGrp="1"/>
          </p:cNvGraphicFramePr>
          <p:nvPr>
            <p:extLst>
              <p:ext uri="{D42A27DB-BD31-4B8C-83A1-F6EECF244321}">
                <p14:modId xmlns:p14="http://schemas.microsoft.com/office/powerpoint/2010/main" val="188300146"/>
              </p:ext>
            </p:extLst>
          </p:nvPr>
        </p:nvGraphicFramePr>
        <p:xfrm>
          <a:off x="590187" y="1663699"/>
          <a:ext cx="11135088" cy="4594224"/>
        </p:xfrm>
        <a:graphic>
          <a:graphicData uri="http://schemas.openxmlformats.org/drawingml/2006/table">
            <a:tbl>
              <a:tblPr/>
              <a:tblGrid>
                <a:gridCol w="1855848">
                  <a:extLst>
                    <a:ext uri="{9D8B030D-6E8A-4147-A177-3AD203B41FA5}">
                      <a16:colId xmlns:a16="http://schemas.microsoft.com/office/drawing/2014/main" val="2633679444"/>
                    </a:ext>
                  </a:extLst>
                </a:gridCol>
                <a:gridCol w="1855848">
                  <a:extLst>
                    <a:ext uri="{9D8B030D-6E8A-4147-A177-3AD203B41FA5}">
                      <a16:colId xmlns:a16="http://schemas.microsoft.com/office/drawing/2014/main" val="3902485567"/>
                    </a:ext>
                  </a:extLst>
                </a:gridCol>
                <a:gridCol w="1855848">
                  <a:extLst>
                    <a:ext uri="{9D8B030D-6E8A-4147-A177-3AD203B41FA5}">
                      <a16:colId xmlns:a16="http://schemas.microsoft.com/office/drawing/2014/main" val="4156573304"/>
                    </a:ext>
                  </a:extLst>
                </a:gridCol>
                <a:gridCol w="1855848">
                  <a:extLst>
                    <a:ext uri="{9D8B030D-6E8A-4147-A177-3AD203B41FA5}">
                      <a16:colId xmlns:a16="http://schemas.microsoft.com/office/drawing/2014/main" val="2751094328"/>
                    </a:ext>
                  </a:extLst>
                </a:gridCol>
                <a:gridCol w="1855848">
                  <a:extLst>
                    <a:ext uri="{9D8B030D-6E8A-4147-A177-3AD203B41FA5}">
                      <a16:colId xmlns:a16="http://schemas.microsoft.com/office/drawing/2014/main" val="1518056728"/>
                    </a:ext>
                  </a:extLst>
                </a:gridCol>
                <a:gridCol w="1855848">
                  <a:extLst>
                    <a:ext uri="{9D8B030D-6E8A-4147-A177-3AD203B41FA5}">
                      <a16:colId xmlns:a16="http://schemas.microsoft.com/office/drawing/2014/main" val="1053606790"/>
                    </a:ext>
                  </a:extLst>
                </a:gridCol>
              </a:tblGrid>
              <a:tr h="193359">
                <a:tc gridSpan="3">
                  <a:txBody>
                    <a:bodyPr/>
                    <a:lstStyle/>
                    <a:p>
                      <a:pPr algn="l" fontAlgn="b"/>
                      <a:r>
                        <a:rPr lang="en-US" sz="1050" b="1" i="0" u="none" strike="noStrike">
                          <a:solidFill>
                            <a:srgbClr val="FFFFFF"/>
                          </a:solidFill>
                          <a:effectLst/>
                          <a:latin typeface="Aptos Narrow" panose="020B0004020202020204" pitchFamily="34" charset="0"/>
                        </a:rPr>
                        <a:t>Property tax increases will not dispace homeowners</a:t>
                      </a:r>
                    </a:p>
                  </a:txBody>
                  <a:tcPr marL="6399" marR="6399" marT="6399" marB="0" anchor="b">
                    <a:lnL>
                      <a:noFill/>
                    </a:lnL>
                    <a:lnR>
                      <a:noFill/>
                    </a:lnR>
                    <a:lnT>
                      <a:noFill/>
                    </a:lnT>
                    <a:lnB>
                      <a:noFill/>
                    </a:lnB>
                    <a:solidFill>
                      <a:srgbClr val="00B0F0"/>
                    </a:solidFill>
                  </a:tcPr>
                </a:tc>
                <a:tc hMerge="1">
                  <a:txBody>
                    <a:bodyPr/>
                    <a:lstStyle/>
                    <a:p>
                      <a:endParaRPr lang="en-US"/>
                    </a:p>
                  </a:txBody>
                  <a:tcPr/>
                </a:tc>
                <a:tc hMerge="1">
                  <a:txBody>
                    <a:bodyPr/>
                    <a:lstStyle/>
                    <a:p>
                      <a:endParaRPr lang="en-US"/>
                    </a:p>
                  </a:txBody>
                  <a:tcPr/>
                </a:tc>
                <a:tc>
                  <a:txBody>
                    <a:bodyPr/>
                    <a:lstStyle/>
                    <a:p>
                      <a:pPr algn="l" fontAlgn="b"/>
                      <a:r>
                        <a:rPr lang="en-US" sz="1050" b="1" i="0" u="none" strike="noStrike">
                          <a:solidFill>
                            <a:srgbClr val="FFFFFF"/>
                          </a:solidFill>
                          <a:effectLst/>
                          <a:latin typeface="Aptos Narrow" panose="020B0004020202020204" pitchFamily="34" charset="0"/>
                        </a:rPr>
                        <a:t> </a:t>
                      </a:r>
                    </a:p>
                  </a:txBody>
                  <a:tcPr marL="6399" marR="6399" marT="6399" marB="0" anchor="b">
                    <a:lnL>
                      <a:noFill/>
                    </a:lnL>
                    <a:lnR>
                      <a:noFill/>
                    </a:lnR>
                    <a:lnT>
                      <a:noFill/>
                    </a:lnT>
                    <a:lnB>
                      <a:noFill/>
                    </a:lnB>
                    <a:solidFill>
                      <a:srgbClr val="00B0F0"/>
                    </a:solidFill>
                  </a:tcPr>
                </a:tc>
                <a:tc>
                  <a:txBody>
                    <a:bodyPr/>
                    <a:lstStyle/>
                    <a:p>
                      <a:pPr algn="l" fontAlgn="b"/>
                      <a:r>
                        <a:rPr lang="en-US" sz="1050" b="1" i="0" u="none" strike="noStrike">
                          <a:solidFill>
                            <a:srgbClr val="FFFFFF"/>
                          </a:solidFill>
                          <a:effectLst/>
                          <a:latin typeface="Aptos Narrow" panose="020B0004020202020204" pitchFamily="34" charset="0"/>
                        </a:rPr>
                        <a:t> </a:t>
                      </a:r>
                    </a:p>
                  </a:txBody>
                  <a:tcPr marL="6399" marR="6399" marT="6399" marB="0" anchor="b">
                    <a:lnL>
                      <a:noFill/>
                    </a:lnL>
                    <a:lnR>
                      <a:noFill/>
                    </a:lnR>
                    <a:lnT>
                      <a:noFill/>
                    </a:lnT>
                    <a:lnB>
                      <a:noFill/>
                    </a:lnB>
                    <a:solidFill>
                      <a:srgbClr val="00B0F0"/>
                    </a:solidFill>
                  </a:tcPr>
                </a:tc>
                <a:tc>
                  <a:txBody>
                    <a:bodyPr/>
                    <a:lstStyle/>
                    <a:p>
                      <a:pPr algn="l" fontAlgn="b"/>
                      <a:r>
                        <a:rPr lang="en-US" sz="1050" b="1" i="0" u="none" strike="noStrike">
                          <a:solidFill>
                            <a:srgbClr val="FFFFFF"/>
                          </a:solidFill>
                          <a:effectLst/>
                          <a:latin typeface="Aptos Narrow" panose="020B0004020202020204" pitchFamily="34" charset="0"/>
                        </a:rPr>
                        <a:t> </a:t>
                      </a:r>
                    </a:p>
                  </a:txBody>
                  <a:tcPr marL="6399" marR="6399" marT="6399" marB="0" anchor="b">
                    <a:lnL>
                      <a:noFill/>
                    </a:lnL>
                    <a:lnR>
                      <a:noFill/>
                    </a:lnR>
                    <a:lnT>
                      <a:noFill/>
                    </a:lnT>
                    <a:lnB>
                      <a:noFill/>
                    </a:lnB>
                    <a:solidFill>
                      <a:srgbClr val="00B0F0"/>
                    </a:solidFill>
                  </a:tcPr>
                </a:tc>
                <a:extLst>
                  <a:ext uri="{0D108BD9-81ED-4DB2-BD59-A6C34878D82A}">
                    <a16:rowId xmlns:a16="http://schemas.microsoft.com/office/drawing/2014/main" val="4106232047"/>
                  </a:ext>
                </a:extLst>
              </a:tr>
              <a:tr h="193359">
                <a:tc>
                  <a:txBody>
                    <a:bodyPr/>
                    <a:lstStyle/>
                    <a:p>
                      <a:pPr algn="l" fontAlgn="b"/>
                      <a:r>
                        <a:rPr lang="en-US" sz="1050" b="0" i="1" u="none" strike="noStrike">
                          <a:solidFill>
                            <a:srgbClr val="FFFFFF"/>
                          </a:solidFill>
                          <a:effectLst/>
                          <a:latin typeface="Aptos Narrow" panose="020B0004020202020204" pitchFamily="34" charset="0"/>
                        </a:rPr>
                        <a:t>Policy Needed</a:t>
                      </a:r>
                    </a:p>
                  </a:txBody>
                  <a:tcPr marL="6399" marR="6399" marT="6399" marB="0" anchor="b">
                    <a:lnL>
                      <a:noFill/>
                    </a:lnL>
                    <a:lnR>
                      <a:noFill/>
                    </a:lnR>
                    <a:lnT>
                      <a:noFill/>
                    </a:lnT>
                    <a:lnB w="12700" cap="flat" cmpd="sng" algn="ctr">
                      <a:solidFill>
                        <a:schemeClr val="tx1"/>
                      </a:solidFill>
                      <a:prstDash val="solid"/>
                      <a:round/>
                      <a:headEnd type="none" w="med" len="med"/>
                      <a:tailEnd type="none" w="med" len="med"/>
                    </a:lnB>
                    <a:solidFill>
                      <a:srgbClr val="00B0F0"/>
                    </a:solidFill>
                  </a:tcPr>
                </a:tc>
                <a:tc>
                  <a:txBody>
                    <a:bodyPr/>
                    <a:lstStyle/>
                    <a:p>
                      <a:pPr algn="l" fontAlgn="b"/>
                      <a:r>
                        <a:rPr lang="en-US" sz="1050" b="0" i="1" u="none" strike="noStrike">
                          <a:solidFill>
                            <a:srgbClr val="FFFFFF"/>
                          </a:solidFill>
                          <a:effectLst/>
                          <a:latin typeface="Aptos Narrow" panose="020B0004020202020204" pitchFamily="34" charset="0"/>
                        </a:rPr>
                        <a:t>Path to Adoption</a:t>
                      </a:r>
                    </a:p>
                  </a:txBody>
                  <a:tcPr marL="6399" marR="6399" marT="6399" marB="0" anchor="b">
                    <a:lnL>
                      <a:noFill/>
                    </a:lnL>
                    <a:lnR>
                      <a:noFill/>
                    </a:lnR>
                    <a:lnT>
                      <a:noFill/>
                    </a:lnT>
                    <a:lnB w="12700" cap="flat" cmpd="sng" algn="ctr">
                      <a:solidFill>
                        <a:schemeClr val="tx1"/>
                      </a:solidFill>
                      <a:prstDash val="solid"/>
                      <a:round/>
                      <a:headEnd type="none" w="med" len="med"/>
                      <a:tailEnd type="none" w="med" len="med"/>
                    </a:lnB>
                    <a:solidFill>
                      <a:srgbClr val="00B0F0"/>
                    </a:solidFill>
                  </a:tcPr>
                </a:tc>
                <a:tc>
                  <a:txBody>
                    <a:bodyPr/>
                    <a:lstStyle/>
                    <a:p>
                      <a:pPr algn="l" fontAlgn="b"/>
                      <a:r>
                        <a:rPr lang="en-US" sz="1050" b="0" i="1" u="none" strike="noStrike">
                          <a:solidFill>
                            <a:srgbClr val="FFFFFF"/>
                          </a:solidFill>
                          <a:effectLst/>
                          <a:latin typeface="Aptos Narrow" panose="020B0004020202020204" pitchFamily="34" charset="0"/>
                        </a:rPr>
                        <a:t>Status</a:t>
                      </a:r>
                    </a:p>
                  </a:txBody>
                  <a:tcPr marL="6399" marR="6399" marT="6399" marB="0" anchor="b">
                    <a:lnL>
                      <a:noFill/>
                    </a:lnL>
                    <a:lnR>
                      <a:noFill/>
                    </a:lnR>
                    <a:lnT>
                      <a:noFill/>
                    </a:lnT>
                    <a:lnB w="12700" cap="flat" cmpd="sng" algn="ctr">
                      <a:solidFill>
                        <a:schemeClr val="tx1"/>
                      </a:solidFill>
                      <a:prstDash val="solid"/>
                      <a:round/>
                      <a:headEnd type="none" w="med" len="med"/>
                      <a:tailEnd type="none" w="med" len="med"/>
                    </a:lnB>
                    <a:solidFill>
                      <a:srgbClr val="00B0F0"/>
                    </a:solidFill>
                  </a:tcPr>
                </a:tc>
                <a:tc>
                  <a:txBody>
                    <a:bodyPr/>
                    <a:lstStyle/>
                    <a:p>
                      <a:pPr algn="l" fontAlgn="b"/>
                      <a:r>
                        <a:rPr lang="en-US" sz="1050" b="0" i="1" u="none" strike="noStrike">
                          <a:solidFill>
                            <a:srgbClr val="FFFFFF"/>
                          </a:solidFill>
                          <a:effectLst/>
                          <a:latin typeface="Aptos Narrow" panose="020B0004020202020204" pitchFamily="34" charset="0"/>
                        </a:rPr>
                        <a:t>Pros</a:t>
                      </a:r>
                    </a:p>
                  </a:txBody>
                  <a:tcPr marL="6399" marR="6399" marT="6399" marB="0" anchor="b">
                    <a:lnL>
                      <a:noFill/>
                    </a:lnL>
                    <a:lnR>
                      <a:noFill/>
                    </a:lnR>
                    <a:lnT>
                      <a:noFill/>
                    </a:lnT>
                    <a:lnB w="12700" cap="flat" cmpd="sng" algn="ctr">
                      <a:solidFill>
                        <a:schemeClr val="tx1"/>
                      </a:solidFill>
                      <a:prstDash val="solid"/>
                      <a:round/>
                      <a:headEnd type="none" w="med" len="med"/>
                      <a:tailEnd type="none" w="med" len="med"/>
                    </a:lnB>
                    <a:solidFill>
                      <a:srgbClr val="00B0F0"/>
                    </a:solidFill>
                  </a:tcPr>
                </a:tc>
                <a:tc>
                  <a:txBody>
                    <a:bodyPr/>
                    <a:lstStyle/>
                    <a:p>
                      <a:pPr algn="l" fontAlgn="b"/>
                      <a:r>
                        <a:rPr lang="en-US" sz="1050" b="0" i="1" u="none" strike="noStrike">
                          <a:solidFill>
                            <a:srgbClr val="FFFFFF"/>
                          </a:solidFill>
                          <a:effectLst/>
                          <a:latin typeface="Aptos Narrow" panose="020B0004020202020204" pitchFamily="34" charset="0"/>
                        </a:rPr>
                        <a:t>Cons</a:t>
                      </a:r>
                    </a:p>
                  </a:txBody>
                  <a:tcPr marL="6399" marR="6399" marT="6399" marB="0" anchor="b">
                    <a:lnL>
                      <a:noFill/>
                    </a:lnL>
                    <a:lnR>
                      <a:noFill/>
                    </a:lnR>
                    <a:lnT>
                      <a:noFill/>
                    </a:lnT>
                    <a:lnB w="12700" cap="flat" cmpd="sng" algn="ctr">
                      <a:solidFill>
                        <a:schemeClr val="tx1"/>
                      </a:solidFill>
                      <a:prstDash val="solid"/>
                      <a:round/>
                      <a:headEnd type="none" w="med" len="med"/>
                      <a:tailEnd type="none" w="med" len="med"/>
                    </a:lnB>
                    <a:solidFill>
                      <a:srgbClr val="00B0F0"/>
                    </a:solidFill>
                  </a:tcPr>
                </a:tc>
                <a:tc>
                  <a:txBody>
                    <a:bodyPr/>
                    <a:lstStyle/>
                    <a:p>
                      <a:pPr algn="l" fontAlgn="b"/>
                      <a:r>
                        <a:rPr lang="en-US" sz="1050" b="0" i="1" u="none" strike="noStrike">
                          <a:solidFill>
                            <a:srgbClr val="FFFFFF"/>
                          </a:solidFill>
                          <a:effectLst/>
                          <a:latin typeface="Aptos Narrow" panose="020B0004020202020204" pitchFamily="34" charset="0"/>
                        </a:rPr>
                        <a:t>Notes</a:t>
                      </a:r>
                    </a:p>
                  </a:txBody>
                  <a:tcPr marL="6399" marR="6399" marT="6399" marB="0" anchor="b">
                    <a:lnL>
                      <a:noFill/>
                    </a:lnL>
                    <a:lnR>
                      <a:noFill/>
                    </a:lnR>
                    <a:lnT>
                      <a:noFill/>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066024535"/>
                  </a:ext>
                </a:extLst>
              </a:tr>
              <a:tr h="623334">
                <a:tc>
                  <a:txBody>
                    <a:bodyPr/>
                    <a:lstStyle/>
                    <a:p>
                      <a:pPr algn="l" fontAlgn="b"/>
                      <a:r>
                        <a:rPr lang="en-US" sz="1050" b="0" i="0" u="none" strike="noStrike">
                          <a:solidFill>
                            <a:srgbClr val="000000"/>
                          </a:solidFill>
                          <a:effectLst/>
                          <a:latin typeface="Aptos Narrow" panose="020B0004020202020204" pitchFamily="34" charset="0"/>
                        </a:rPr>
                        <a:t>Homestead tax rate for fixed income seniors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50" b="0" i="0" u="none" strike="noStrike">
                          <a:solidFill>
                            <a:srgbClr val="000000"/>
                          </a:solidFill>
                          <a:effectLst/>
                          <a:latin typeface="Aptos Narrow" panose="020B0004020202020204" pitchFamily="34" charset="0"/>
                        </a:rPr>
                        <a:t>Requires change to Uniformity Clause in State Consititution</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50" b="0" i="0" u="none" strike="noStrike">
                          <a:solidFill>
                            <a:srgbClr val="000000"/>
                          </a:solidFill>
                          <a:effectLst/>
                          <a:latin typeface="Aptos Narrow" panose="020B0004020202020204" pitchFamily="34" charset="0"/>
                        </a:rPr>
                        <a:t>TBD</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50" b="0" i="0" u="none" strike="noStrike">
                          <a:solidFill>
                            <a:srgbClr val="000000"/>
                          </a:solidFill>
                          <a:effectLst/>
                          <a:latin typeface="Aptos Narrow" panose="020B0004020202020204" pitchFamily="34" charset="0"/>
                        </a:rPr>
                        <a:t>less displacement for low income seniors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50" b="0" i="0" u="none" strike="noStrike">
                          <a:solidFill>
                            <a:srgbClr val="000000"/>
                          </a:solidFill>
                          <a:effectLst/>
                          <a:latin typeface="Aptos Narrow" panose="020B0004020202020204" pitchFamily="34" charset="0"/>
                        </a:rPr>
                        <a:t>higher property tax burden for non-low income seniors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50" b="0" i="0" u="sng" strike="noStrike" dirty="0">
                          <a:solidFill>
                            <a:srgbClr val="467886"/>
                          </a:solidFill>
                          <a:effectLst/>
                          <a:latin typeface="Aptos Narrow" panose="020B0004020202020204" pitchFamily="34" charset="0"/>
                          <a:hlinkClick r:id="rId3"/>
                        </a:rPr>
                        <a:t>Homestead exemption</a:t>
                      </a:r>
                      <a:endParaRPr lang="en-US" sz="1050" b="0" i="0" u="sng" strike="noStrike" dirty="0">
                        <a:solidFill>
                          <a:srgbClr val="467886"/>
                        </a:solidFill>
                        <a:effectLst/>
                        <a:latin typeface="Aptos Narrow" panose="020B000402020202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2657455"/>
                  </a:ext>
                </a:extLst>
              </a:tr>
              <a:tr h="779168">
                <a:tc>
                  <a:txBody>
                    <a:bodyPr/>
                    <a:lstStyle/>
                    <a:p>
                      <a:pPr algn="l" fontAlgn="b">
                        <a:tabLst>
                          <a:tab pos="1828800" algn="l"/>
                        </a:tabLst>
                      </a:pPr>
                      <a:r>
                        <a:rPr lang="en-US" sz="1050" b="0" i="0" u="none" strike="noStrike" dirty="0">
                          <a:solidFill>
                            <a:srgbClr val="000000"/>
                          </a:solidFill>
                          <a:effectLst/>
                          <a:latin typeface="Aptos Narrow" panose="020B0004020202020204" pitchFamily="34" charset="0"/>
                        </a:rPr>
                        <a:t>Homestead tax exemption for low-income seniors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50" b="0" i="0" u="none" strike="noStrike">
                          <a:solidFill>
                            <a:srgbClr val="000000"/>
                          </a:solidFill>
                          <a:effectLst/>
                          <a:latin typeface="Aptos Narrow" panose="020B0004020202020204" pitchFamily="34" charset="0"/>
                        </a:rPr>
                        <a:t>Adding exemptin to exsting state law (similar to universities and manufacturing)</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50" b="0" i="0" u="none" strike="noStrike">
                          <a:solidFill>
                            <a:srgbClr val="000000"/>
                          </a:solidFill>
                          <a:effectLst/>
                          <a:latin typeface="Aptos Narrow" panose="020B0004020202020204" pitchFamily="34" charset="0"/>
                        </a:rPr>
                        <a:t>TBD</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50" b="0" i="0" u="none" strike="noStrike">
                          <a:solidFill>
                            <a:srgbClr val="000000"/>
                          </a:solidFill>
                          <a:effectLst/>
                          <a:latin typeface="Aptos Narrow" panose="020B0004020202020204" pitchFamily="34" charset="0"/>
                        </a:rPr>
                        <a:t>less displacement for low income seniors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50" b="0" i="0" u="none" strike="noStrike">
                          <a:solidFill>
                            <a:srgbClr val="000000"/>
                          </a:solidFill>
                          <a:effectLst/>
                          <a:latin typeface="Aptos Narrow" panose="020B0004020202020204" pitchFamily="34" charset="0"/>
                        </a:rPr>
                        <a:t>higher property tax burden for non-low income seniors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50" b="0" i="0" u="none" strike="noStrike">
                          <a:solidFill>
                            <a:srgbClr val="000000"/>
                          </a:solidFill>
                          <a:effectLst/>
                          <a:latin typeface="Aptos Narrow" panose="020B0004020202020204" pitchFamily="34" charset="0"/>
                        </a:rPr>
                        <a:t>Legal analysis needed to ensure can be done by state statue.</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53586"/>
                  </a:ext>
                </a:extLst>
              </a:tr>
              <a:tr h="623334">
                <a:tc>
                  <a:txBody>
                    <a:bodyPr/>
                    <a:lstStyle/>
                    <a:p>
                      <a:pPr algn="l" fontAlgn="b"/>
                      <a:r>
                        <a:rPr lang="en-US" sz="1050" b="0" i="0" u="none" strike="noStrike">
                          <a:solidFill>
                            <a:srgbClr val="000000"/>
                          </a:solidFill>
                          <a:effectLst/>
                          <a:latin typeface="Aptos Narrow" panose="020B0004020202020204" pitchFamily="34" charset="0"/>
                        </a:rPr>
                        <a:t>Property taxes based on date of purchase</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50" b="0" i="0" u="none" strike="noStrike" dirty="0">
                          <a:solidFill>
                            <a:srgbClr val="000000"/>
                          </a:solidFill>
                          <a:effectLst/>
                          <a:latin typeface="Aptos Narrow" panose="020B0004020202020204" pitchFamily="34" charset="0"/>
                        </a:rPr>
                        <a:t>Requires change to Uniformity Clause in State Constitution</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50" b="0" i="0" u="none" strike="noStrike" dirty="0">
                          <a:solidFill>
                            <a:srgbClr val="000000"/>
                          </a:solidFill>
                          <a:effectLst/>
                          <a:latin typeface="Aptos Narrow" panose="020B0004020202020204" pitchFamily="34" charset="0"/>
                        </a:rPr>
                        <a:t>Not active</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50" b="0" i="0" u="none" strike="noStrike">
                          <a:solidFill>
                            <a:srgbClr val="000000"/>
                          </a:solidFill>
                          <a:effectLst/>
                          <a:latin typeface="Aptos Narrow" panose="020B0004020202020204" pitchFamily="34" charset="0"/>
                        </a:rPr>
                        <a:t>benefits long-term owners on a fixed income</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50" b="0" i="0" u="none" strike="noStrike">
                          <a:solidFill>
                            <a:srgbClr val="000000"/>
                          </a:solidFill>
                          <a:effectLst/>
                          <a:latin typeface="Aptos Narrow" panose="020B0004020202020204" pitchFamily="34" charset="0"/>
                        </a:rPr>
                        <a:t>chilling of sales, would require income restriction to be equitable</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50" b="0" i="0" u="none" strike="noStrike">
                          <a:solidFill>
                            <a:srgbClr val="000000"/>
                          </a:solidFill>
                          <a:effectLst/>
                          <a:latin typeface="Aptos Narrow" panose="020B0004020202020204" pitchFamily="34" charset="0"/>
                        </a:rPr>
                        <a:t>Requires analysis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8855270"/>
                  </a:ext>
                </a:extLst>
              </a:tr>
              <a:tr h="623334">
                <a:tc>
                  <a:txBody>
                    <a:bodyPr/>
                    <a:lstStyle/>
                    <a:p>
                      <a:pPr algn="l" fontAlgn="b"/>
                      <a:r>
                        <a:rPr lang="en-US" sz="1050" b="0" i="0" u="none" strike="noStrike">
                          <a:solidFill>
                            <a:srgbClr val="000000"/>
                          </a:solidFill>
                          <a:effectLst/>
                          <a:latin typeface="Aptos Narrow" panose="020B0004020202020204" pitchFamily="34" charset="0"/>
                        </a:rPr>
                        <a:t>Property taxes based on income</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50" b="0" i="0" u="none" strike="noStrike">
                          <a:solidFill>
                            <a:srgbClr val="000000"/>
                          </a:solidFill>
                          <a:effectLst/>
                          <a:latin typeface="Aptos Narrow" panose="020B0004020202020204" pitchFamily="34" charset="0"/>
                        </a:rPr>
                        <a:t>Requires change to Uniformity Clause in State Consititution</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50" b="0" i="0" u="none" strike="noStrike">
                          <a:solidFill>
                            <a:srgbClr val="000000"/>
                          </a:solidFill>
                          <a:effectLst/>
                          <a:latin typeface="Aptos Narrow" panose="020B0004020202020204" pitchFamily="34" charset="0"/>
                        </a:rPr>
                        <a:t>Not active</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50" b="0" i="0" u="none" strike="noStrike">
                          <a:solidFill>
                            <a:srgbClr val="000000"/>
                          </a:solidFill>
                          <a:effectLst/>
                          <a:latin typeface="Aptos Narrow" panose="020B0004020202020204" pitchFamily="34" charset="0"/>
                        </a:rPr>
                        <a:t>equitable taxation</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50" b="0" i="0" u="none" strike="noStrike">
                          <a:solidFill>
                            <a:srgbClr val="000000"/>
                          </a:solidFill>
                          <a:effectLst/>
                          <a:latin typeface="Aptos Narrow" panose="020B0004020202020204" pitchFamily="34" charset="0"/>
                        </a:rPr>
                        <a:t>administrative cost</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50" b="0" i="0" u="none" strike="noStrike">
                          <a:solidFill>
                            <a:srgbClr val="000000"/>
                          </a:solidFill>
                          <a:effectLst/>
                          <a:latin typeface="Aptos Narrow" panose="020B0004020202020204" pitchFamily="34" charset="0"/>
                        </a:rPr>
                        <a:t>Requires analysis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8508008"/>
                  </a:ext>
                </a:extLst>
              </a:tr>
              <a:tr h="623334">
                <a:tc>
                  <a:txBody>
                    <a:bodyPr/>
                    <a:lstStyle/>
                    <a:p>
                      <a:pPr algn="l" fontAlgn="b"/>
                      <a:r>
                        <a:rPr lang="en-US" sz="1050" b="0" i="0" u="none" strike="noStrike">
                          <a:solidFill>
                            <a:srgbClr val="000000"/>
                          </a:solidFill>
                          <a:effectLst/>
                          <a:latin typeface="Aptos Narrow" panose="020B0004020202020204" pitchFamily="34" charset="0"/>
                        </a:rPr>
                        <a:t>Land Value Tax</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50" b="0" i="0" u="none" strike="noStrike">
                          <a:solidFill>
                            <a:srgbClr val="000000"/>
                          </a:solidFill>
                          <a:effectLst/>
                          <a:latin typeface="Aptos Narrow" panose="020B0004020202020204" pitchFamily="34" charset="0"/>
                        </a:rPr>
                        <a:t>Requires change to Uniformity Clause in State Consititution</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50" b="0" i="0" u="none" strike="noStrike">
                          <a:solidFill>
                            <a:srgbClr val="000000"/>
                          </a:solidFill>
                          <a:effectLst/>
                          <a:latin typeface="Aptos Narrow" panose="020B0004020202020204" pitchFamily="34" charset="0"/>
                        </a:rPr>
                        <a:t>Not active</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50" b="0" i="0" u="none" strike="noStrike">
                          <a:solidFill>
                            <a:srgbClr val="000000"/>
                          </a:solidFill>
                          <a:effectLst/>
                          <a:latin typeface="Aptos Narrow" panose="020B0004020202020204" pitchFamily="34" charset="0"/>
                        </a:rPr>
                        <a:t>benefits homeowners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050" b="0" i="0" u="none" strike="noStrike">
                        <a:solidFill>
                          <a:srgbClr val="000000"/>
                        </a:solidFill>
                        <a:effectLst/>
                        <a:latin typeface="Aptos Narrow" panose="020B000402020202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50" b="0" i="0" u="none" strike="noStrike">
                          <a:solidFill>
                            <a:srgbClr val="000000"/>
                          </a:solidFill>
                          <a:effectLst/>
                          <a:latin typeface="Aptos Narrow" panose="020B0004020202020204" pitchFamily="34" charset="0"/>
                          <a:hlinkClick r:id="rId4"/>
                        </a:rPr>
                        <a:t>The Land Value Tax Plan | City of Detroit (detroitmi.gov)</a:t>
                      </a:r>
                      <a:endParaRPr lang="en-US" sz="1050" b="0" i="0" u="none" strike="noStrike">
                        <a:solidFill>
                          <a:srgbClr val="000000"/>
                        </a:solidFill>
                        <a:effectLst/>
                        <a:latin typeface="Aptos Narrow" panose="020B000402020202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3165124"/>
                  </a:ext>
                </a:extLst>
              </a:tr>
              <a:tr h="467501">
                <a:tc>
                  <a:txBody>
                    <a:bodyPr/>
                    <a:lstStyle/>
                    <a:p>
                      <a:pPr algn="l" fontAlgn="b"/>
                      <a:r>
                        <a:rPr lang="en-US" sz="1050" b="0" i="0" u="none" strike="noStrike" dirty="0">
                          <a:solidFill>
                            <a:srgbClr val="000000"/>
                          </a:solidFill>
                          <a:effectLst/>
                          <a:latin typeface="Aptos Narrow" panose="020B0004020202020204" pitchFamily="34" charset="0"/>
                        </a:rPr>
                        <a:t>Resources for Land Trusts for subsidized homeownership</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50" b="0" i="0" u="none" strike="noStrike">
                          <a:solidFill>
                            <a:srgbClr val="000000"/>
                          </a:solidFill>
                          <a:effectLst/>
                          <a:latin typeface="Aptos Narrow" panose="020B0004020202020204" pitchFamily="34" charset="0"/>
                        </a:rPr>
                        <a:t>Increasing public budget for landtrusts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50" b="0" i="0" u="none" strike="noStrike">
                          <a:solidFill>
                            <a:srgbClr val="000000"/>
                          </a:solidFill>
                          <a:effectLst/>
                          <a:latin typeface="Aptos Narrow" panose="020B0004020202020204" pitchFamily="34" charset="0"/>
                        </a:rPr>
                        <a:t>Some funds in City Budget, County Taskforce</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50" b="0" i="0" u="none" strike="noStrike">
                          <a:solidFill>
                            <a:srgbClr val="000000"/>
                          </a:solidFill>
                          <a:effectLst/>
                          <a:latin typeface="Aptos Narrow" panose="020B0004020202020204" pitchFamily="34" charset="0"/>
                        </a:rPr>
                        <a:t>Forever affordable homes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50" b="0" i="0" u="none" strike="noStrike">
                          <a:solidFill>
                            <a:srgbClr val="000000"/>
                          </a:solidFill>
                          <a:effectLst/>
                          <a:latin typeface="Aptos Narrow" panose="020B0004020202020204" pitchFamily="34" charset="0"/>
                        </a:rPr>
                        <a:t>Cost resources </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050" b="0" i="0" u="none" strike="noStrike">
                        <a:solidFill>
                          <a:srgbClr val="000000"/>
                        </a:solidFill>
                        <a:effectLst/>
                        <a:latin typeface="Aptos Narrow" panose="020B000402020202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885307"/>
                  </a:ext>
                </a:extLst>
              </a:tr>
              <a:tr h="467501">
                <a:tc>
                  <a:txBody>
                    <a:bodyPr/>
                    <a:lstStyle/>
                    <a:p>
                      <a:pPr algn="l" fontAlgn="b"/>
                      <a:r>
                        <a:rPr lang="en-US" sz="1050" b="0" i="0" u="none" strike="noStrike" dirty="0">
                          <a:solidFill>
                            <a:srgbClr val="000000"/>
                          </a:solidFill>
                          <a:effectLst/>
                          <a:latin typeface="Aptos Narrow" panose="020B0004020202020204" pitchFamily="34" charset="0"/>
                        </a:rPr>
                        <a:t>Resources for Opt-in </a:t>
                      </a:r>
                      <a:r>
                        <a:rPr lang="en-US" sz="1050" b="0" i="0" u="none" strike="noStrike" dirty="0" err="1">
                          <a:solidFill>
                            <a:srgbClr val="000000"/>
                          </a:solidFill>
                          <a:effectLst/>
                          <a:latin typeface="Aptos Narrow" panose="020B0004020202020204" pitchFamily="34" charset="0"/>
                        </a:rPr>
                        <a:t>Landtrust</a:t>
                      </a:r>
                      <a:r>
                        <a:rPr lang="en-US" sz="1050" b="0" i="0" u="none" strike="noStrike" dirty="0">
                          <a:solidFill>
                            <a:srgbClr val="000000"/>
                          </a:solidFill>
                          <a:effectLst/>
                          <a:latin typeface="Aptos Narrow" panose="020B0004020202020204" pitchFamily="34" charset="0"/>
                        </a:rPr>
                        <a:t> for vulnerable homeowners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50" b="0" i="0" u="none" strike="noStrike">
                          <a:solidFill>
                            <a:srgbClr val="000000"/>
                          </a:solidFill>
                          <a:effectLst/>
                          <a:latin typeface="Aptos Narrow" panose="020B0004020202020204" pitchFamily="34" charset="0"/>
                        </a:rPr>
                        <a:t>Funding to MCLT for existing homeowners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50" b="0" i="0" u="none" strike="noStrike">
                          <a:solidFill>
                            <a:srgbClr val="000000"/>
                          </a:solidFill>
                          <a:effectLst/>
                          <a:latin typeface="Aptos Narrow" panose="020B0004020202020204" pitchFamily="34" charset="0"/>
                        </a:rPr>
                        <a:t>Not active</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50" b="0" i="0" u="none" strike="noStrike" dirty="0">
                          <a:solidFill>
                            <a:srgbClr val="000000"/>
                          </a:solidFill>
                          <a:effectLst/>
                          <a:latin typeface="Aptos Narrow" panose="020B0004020202020204" pitchFamily="34" charset="0"/>
                        </a:rPr>
                        <a:t>Less displacement for vulnerable homeowners</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050" b="0" i="0" u="none" strike="noStrike" dirty="0">
                          <a:solidFill>
                            <a:srgbClr val="000000"/>
                          </a:solidFill>
                          <a:effectLst/>
                          <a:latin typeface="Aptos Narrow" panose="020B0004020202020204" pitchFamily="34" charset="0"/>
                        </a:rPr>
                        <a:t>Less  home equity for vulnerable people</a:t>
                      </a: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050" b="0" i="0" u="none" strike="noStrike" dirty="0">
                        <a:solidFill>
                          <a:srgbClr val="000000"/>
                        </a:solidFill>
                        <a:effectLst/>
                        <a:latin typeface="Aptos Narrow" panose="020B0004020202020204" pitchFamily="34" charset="0"/>
                      </a:endParaRPr>
                    </a:p>
                  </a:txBody>
                  <a:tcPr marL="6399" marR="6399" marT="6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9789368"/>
                  </a:ext>
                </a:extLst>
              </a:tr>
            </a:tbl>
          </a:graphicData>
        </a:graphic>
      </p:graphicFrame>
    </p:spTree>
    <p:extLst>
      <p:ext uri="{BB962C8B-B14F-4D97-AF65-F5344CB8AC3E}">
        <p14:creationId xmlns:p14="http://schemas.microsoft.com/office/powerpoint/2010/main" val="24312611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What could be on the menu?</a:t>
            </a:r>
          </a:p>
        </p:txBody>
      </p:sp>
      <p:pic>
        <p:nvPicPr>
          <p:cNvPr id="13" name="Picture 12" descr="A close-up of a bill of rights&#10;&#10;Description automatically generated">
            <a:extLst>
              <a:ext uri="{FF2B5EF4-FFF2-40B4-BE49-F238E27FC236}">
                <a16:creationId xmlns:a16="http://schemas.microsoft.com/office/drawing/2014/main" id="{DEEE1E90-8398-55B5-FA3B-627FA09E7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893" y="1524000"/>
            <a:ext cx="3849640" cy="4981887"/>
          </a:xfrm>
          <a:prstGeom prst="rect">
            <a:avLst/>
          </a:prstGeom>
        </p:spPr>
      </p:pic>
      <p:pic>
        <p:nvPicPr>
          <p:cNvPr id="14" name="Picture 13" descr="A close-up of a bill of rights&#10;&#10;Description automatically generated">
            <a:extLst>
              <a:ext uri="{FF2B5EF4-FFF2-40B4-BE49-F238E27FC236}">
                <a16:creationId xmlns:a16="http://schemas.microsoft.com/office/drawing/2014/main" id="{66A58CD8-166C-1081-FDBC-CCAD1F64BAD8}"/>
              </a:ext>
            </a:extLst>
          </p:cNvPr>
          <p:cNvPicPr>
            <a:picLocks noChangeAspect="1"/>
          </p:cNvPicPr>
          <p:nvPr/>
        </p:nvPicPr>
        <p:blipFill>
          <a:blip r:embed="rId3">
            <a:extLst>
              <a:ext uri="{28A0092B-C50C-407E-A947-70E740481C1C}">
                <a14:useLocalDpi xmlns:a14="http://schemas.microsoft.com/office/drawing/2010/main" val="0"/>
              </a:ext>
            </a:extLst>
          </a:blip>
          <a:srcRect l="1884" t="37057" r="35874" b="40920"/>
          <a:stretch/>
        </p:blipFill>
        <p:spPr>
          <a:xfrm>
            <a:off x="4766733" y="1744133"/>
            <a:ext cx="6711374" cy="3073079"/>
          </a:xfrm>
          <a:prstGeom prst="rect">
            <a:avLst/>
          </a:prstGeom>
        </p:spPr>
      </p:pic>
      <p:sp>
        <p:nvSpPr>
          <p:cNvPr id="15" name="TextBox 14">
            <a:extLst>
              <a:ext uri="{FF2B5EF4-FFF2-40B4-BE49-F238E27FC236}">
                <a16:creationId xmlns:a16="http://schemas.microsoft.com/office/drawing/2014/main" id="{E9653560-5335-5ED1-EEB3-91A8E36D89BD}"/>
              </a:ext>
            </a:extLst>
          </p:cNvPr>
          <p:cNvSpPr txBox="1"/>
          <p:nvPr/>
        </p:nvSpPr>
        <p:spPr>
          <a:xfrm>
            <a:off x="5602287" y="4969613"/>
            <a:ext cx="6146753"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65C28"/>
                </a:solidFill>
                <a:effectLst/>
                <a:uLnTx/>
                <a:uFillTx/>
                <a:latin typeface="Calibri" panose="020F0502020204030204"/>
                <a:ea typeface="+mn-ea"/>
                <a:cs typeface="+mn-cs"/>
              </a:rPr>
              <a:t>Example: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 Tenant Opportunity to Purchase (TOPA)</a:t>
            </a:r>
          </a:p>
        </p:txBody>
      </p:sp>
    </p:spTree>
    <p:extLst>
      <p:ext uri="{BB962C8B-B14F-4D97-AF65-F5344CB8AC3E}">
        <p14:creationId xmlns:p14="http://schemas.microsoft.com/office/powerpoint/2010/main" val="3612082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Building the menu</a:t>
            </a:r>
          </a:p>
        </p:txBody>
      </p:sp>
      <p:graphicFrame>
        <p:nvGraphicFramePr>
          <p:cNvPr id="4" name="Table 3">
            <a:extLst>
              <a:ext uri="{FF2B5EF4-FFF2-40B4-BE49-F238E27FC236}">
                <a16:creationId xmlns:a16="http://schemas.microsoft.com/office/drawing/2014/main" id="{11D57B62-C6C4-D41E-3ED3-EC704ADD371C}"/>
              </a:ext>
            </a:extLst>
          </p:cNvPr>
          <p:cNvGraphicFramePr>
            <a:graphicFrameLocks noGrp="1"/>
          </p:cNvGraphicFramePr>
          <p:nvPr>
            <p:extLst>
              <p:ext uri="{D42A27DB-BD31-4B8C-83A1-F6EECF244321}">
                <p14:modId xmlns:p14="http://schemas.microsoft.com/office/powerpoint/2010/main" val="3986502894"/>
              </p:ext>
            </p:extLst>
          </p:nvPr>
        </p:nvGraphicFramePr>
        <p:xfrm>
          <a:off x="564056" y="1673224"/>
          <a:ext cx="11285046" cy="4618839"/>
        </p:xfrm>
        <a:graphic>
          <a:graphicData uri="http://schemas.openxmlformats.org/drawingml/2006/table">
            <a:tbl>
              <a:tblPr/>
              <a:tblGrid>
                <a:gridCol w="1880841">
                  <a:extLst>
                    <a:ext uri="{9D8B030D-6E8A-4147-A177-3AD203B41FA5}">
                      <a16:colId xmlns:a16="http://schemas.microsoft.com/office/drawing/2014/main" val="3315740293"/>
                    </a:ext>
                  </a:extLst>
                </a:gridCol>
                <a:gridCol w="1880841">
                  <a:extLst>
                    <a:ext uri="{9D8B030D-6E8A-4147-A177-3AD203B41FA5}">
                      <a16:colId xmlns:a16="http://schemas.microsoft.com/office/drawing/2014/main" val="1682377924"/>
                    </a:ext>
                  </a:extLst>
                </a:gridCol>
                <a:gridCol w="1880841">
                  <a:extLst>
                    <a:ext uri="{9D8B030D-6E8A-4147-A177-3AD203B41FA5}">
                      <a16:colId xmlns:a16="http://schemas.microsoft.com/office/drawing/2014/main" val="2800750266"/>
                    </a:ext>
                  </a:extLst>
                </a:gridCol>
                <a:gridCol w="1880841">
                  <a:extLst>
                    <a:ext uri="{9D8B030D-6E8A-4147-A177-3AD203B41FA5}">
                      <a16:colId xmlns:a16="http://schemas.microsoft.com/office/drawing/2014/main" val="147289130"/>
                    </a:ext>
                  </a:extLst>
                </a:gridCol>
                <a:gridCol w="1880841">
                  <a:extLst>
                    <a:ext uri="{9D8B030D-6E8A-4147-A177-3AD203B41FA5}">
                      <a16:colId xmlns:a16="http://schemas.microsoft.com/office/drawing/2014/main" val="2408131609"/>
                    </a:ext>
                  </a:extLst>
                </a:gridCol>
                <a:gridCol w="1880841">
                  <a:extLst>
                    <a:ext uri="{9D8B030D-6E8A-4147-A177-3AD203B41FA5}">
                      <a16:colId xmlns:a16="http://schemas.microsoft.com/office/drawing/2014/main" val="540187175"/>
                    </a:ext>
                  </a:extLst>
                </a:gridCol>
              </a:tblGrid>
              <a:tr h="100876">
                <a:tc gridSpan="5">
                  <a:txBody>
                    <a:bodyPr/>
                    <a:lstStyle/>
                    <a:p>
                      <a:pPr algn="l" fontAlgn="b"/>
                      <a:r>
                        <a:rPr lang="en-US" sz="1400" b="1" i="0" u="none" strike="noStrike">
                          <a:solidFill>
                            <a:srgbClr val="FFFFFF"/>
                          </a:solidFill>
                          <a:effectLst/>
                          <a:latin typeface="Aptos Narrow" panose="020B0004020202020204" pitchFamily="34" charset="0"/>
                        </a:rPr>
                        <a:t>Future Homeowners have the right to attain entry-level homes</a:t>
                      </a:r>
                    </a:p>
                  </a:txBody>
                  <a:tcPr marL="3603" marR="3603" marT="3603" marB="0" anchor="b">
                    <a:lnL>
                      <a:noFill/>
                    </a:lnL>
                    <a:lnR>
                      <a:noFill/>
                    </a:lnR>
                    <a:lnT>
                      <a:noFill/>
                    </a:lnT>
                    <a:lnB>
                      <a:noFill/>
                    </a:lnB>
                    <a:solidFill>
                      <a:srgbClr val="215C9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400" b="1" i="0" u="none" strike="noStrike">
                          <a:solidFill>
                            <a:srgbClr val="FFFFFF"/>
                          </a:solidFill>
                          <a:effectLst/>
                          <a:latin typeface="Aptos Narrow" panose="020B0004020202020204" pitchFamily="34" charset="0"/>
                        </a:rPr>
                        <a:t> </a:t>
                      </a:r>
                    </a:p>
                  </a:txBody>
                  <a:tcPr marL="3603" marR="3603" marT="3603" marB="0" anchor="b">
                    <a:lnL>
                      <a:noFill/>
                    </a:lnL>
                    <a:lnR>
                      <a:noFill/>
                    </a:lnR>
                    <a:lnT>
                      <a:noFill/>
                    </a:lnT>
                    <a:lnB>
                      <a:noFill/>
                    </a:lnB>
                    <a:solidFill>
                      <a:srgbClr val="215C98"/>
                    </a:solidFill>
                  </a:tcPr>
                </a:tc>
                <a:extLst>
                  <a:ext uri="{0D108BD9-81ED-4DB2-BD59-A6C34878D82A}">
                    <a16:rowId xmlns:a16="http://schemas.microsoft.com/office/drawing/2014/main" val="350002778"/>
                  </a:ext>
                </a:extLst>
              </a:tr>
              <a:tr h="165724">
                <a:tc gridSpan="6">
                  <a:txBody>
                    <a:bodyPr/>
                    <a:lstStyle/>
                    <a:p>
                      <a:pPr algn="l" fontAlgn="b"/>
                      <a:r>
                        <a:rPr lang="en-US" sz="1100" b="1" i="0" u="none" strike="noStrike">
                          <a:solidFill>
                            <a:srgbClr val="215C98"/>
                          </a:solidFill>
                          <a:effectLst/>
                          <a:latin typeface="Aptos Narrow" panose="020B0004020202020204" pitchFamily="34" charset="0"/>
                        </a:rPr>
                        <a:t>Why is this Important:  If future generations do not have attainable stable housing, those that can leave our community will leave, those who cannot leave will experience housing instability and the related damaging consequences. </a:t>
                      </a:r>
                    </a:p>
                  </a:txBody>
                  <a:tcPr marL="3603" marR="3603" marT="3603" marB="0" anchor="b">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81748129"/>
                  </a:ext>
                </a:extLst>
              </a:tr>
              <a:tr h="72054">
                <a:tc gridSpan="3">
                  <a:txBody>
                    <a:bodyPr/>
                    <a:lstStyle/>
                    <a:p>
                      <a:pPr algn="l" fontAlgn="b"/>
                      <a:r>
                        <a:rPr lang="en-US" sz="1100" b="1" i="0" u="none" strike="noStrike">
                          <a:solidFill>
                            <a:srgbClr val="FFFFFF"/>
                          </a:solidFill>
                          <a:effectLst/>
                          <a:latin typeface="Aptos Narrow" panose="020B0004020202020204" pitchFamily="34" charset="0"/>
                        </a:rPr>
                        <a:t>Future homeowners will have a priority over investors</a:t>
                      </a:r>
                    </a:p>
                  </a:txBody>
                  <a:tcPr marL="3603" marR="3603" marT="3603" marB="0" anchor="b">
                    <a:lnL>
                      <a:noFill/>
                    </a:lnL>
                    <a:lnR>
                      <a:noFill/>
                    </a:lnR>
                    <a:lnT>
                      <a:noFill/>
                    </a:lnT>
                    <a:lnB>
                      <a:noFill/>
                    </a:lnB>
                    <a:solidFill>
                      <a:srgbClr val="00B0F0"/>
                    </a:solidFill>
                  </a:tcPr>
                </a:tc>
                <a:tc hMerge="1">
                  <a:txBody>
                    <a:bodyPr/>
                    <a:lstStyle/>
                    <a:p>
                      <a:endParaRPr lang="en-US"/>
                    </a:p>
                  </a:txBody>
                  <a:tcPr/>
                </a:tc>
                <a:tc hMerge="1">
                  <a:txBody>
                    <a:bodyPr/>
                    <a:lstStyle/>
                    <a:p>
                      <a:endParaRPr lang="en-US"/>
                    </a:p>
                  </a:txBody>
                  <a:tcPr/>
                </a:tc>
                <a:tc>
                  <a:txBody>
                    <a:bodyPr/>
                    <a:lstStyle/>
                    <a:p>
                      <a:pPr algn="l" fontAlgn="b"/>
                      <a:r>
                        <a:rPr lang="en-US" sz="1100" b="1" i="0" u="none" strike="noStrike">
                          <a:solidFill>
                            <a:srgbClr val="FFFFFF"/>
                          </a:solidFill>
                          <a:effectLst/>
                          <a:latin typeface="Aptos Narrow" panose="020B0004020202020204" pitchFamily="34" charset="0"/>
                        </a:rPr>
                        <a:t> </a:t>
                      </a:r>
                    </a:p>
                  </a:txBody>
                  <a:tcPr marL="3603" marR="3603" marT="3603" marB="0" anchor="b">
                    <a:lnL>
                      <a:noFill/>
                    </a:lnL>
                    <a:lnR>
                      <a:noFill/>
                    </a:lnR>
                    <a:lnT>
                      <a:noFill/>
                    </a:lnT>
                    <a:lnB>
                      <a:noFill/>
                    </a:lnB>
                    <a:solidFill>
                      <a:srgbClr val="00B0F0"/>
                    </a:solidFill>
                  </a:tcPr>
                </a:tc>
                <a:tc>
                  <a:txBody>
                    <a:bodyPr/>
                    <a:lstStyle/>
                    <a:p>
                      <a:pPr algn="l" fontAlgn="b"/>
                      <a:r>
                        <a:rPr lang="en-US" sz="1100" b="1" i="0" u="none" strike="noStrike">
                          <a:solidFill>
                            <a:srgbClr val="FFFFFF"/>
                          </a:solidFill>
                          <a:effectLst/>
                          <a:latin typeface="Aptos Narrow" panose="020B0004020202020204" pitchFamily="34" charset="0"/>
                        </a:rPr>
                        <a:t> </a:t>
                      </a:r>
                    </a:p>
                  </a:txBody>
                  <a:tcPr marL="3603" marR="3603" marT="3603" marB="0" anchor="b">
                    <a:lnL>
                      <a:noFill/>
                    </a:lnL>
                    <a:lnR>
                      <a:noFill/>
                    </a:lnR>
                    <a:lnT>
                      <a:noFill/>
                    </a:lnT>
                    <a:lnB>
                      <a:noFill/>
                    </a:lnB>
                    <a:solidFill>
                      <a:srgbClr val="00B0F0"/>
                    </a:solidFill>
                  </a:tcPr>
                </a:tc>
                <a:tc>
                  <a:txBody>
                    <a:bodyPr/>
                    <a:lstStyle/>
                    <a:p>
                      <a:pPr algn="l" fontAlgn="b"/>
                      <a:r>
                        <a:rPr lang="en-US" sz="1100" b="1" i="0" u="none" strike="noStrike">
                          <a:solidFill>
                            <a:srgbClr val="FFFFFF"/>
                          </a:solidFill>
                          <a:effectLst/>
                          <a:latin typeface="Aptos Narrow" panose="020B0004020202020204" pitchFamily="34" charset="0"/>
                        </a:rPr>
                        <a:t> </a:t>
                      </a:r>
                    </a:p>
                  </a:txBody>
                  <a:tcPr marL="3603" marR="3603" marT="3603" marB="0" anchor="b">
                    <a:lnL>
                      <a:noFill/>
                    </a:lnL>
                    <a:lnR>
                      <a:noFill/>
                    </a:lnR>
                    <a:lnT>
                      <a:noFill/>
                    </a:lnT>
                    <a:lnB>
                      <a:noFill/>
                    </a:lnB>
                    <a:solidFill>
                      <a:srgbClr val="00B0F0"/>
                    </a:solidFill>
                  </a:tcPr>
                </a:tc>
                <a:extLst>
                  <a:ext uri="{0D108BD9-81ED-4DB2-BD59-A6C34878D82A}">
                    <a16:rowId xmlns:a16="http://schemas.microsoft.com/office/drawing/2014/main" val="4107482032"/>
                  </a:ext>
                </a:extLst>
              </a:tr>
              <a:tr h="72054">
                <a:tc>
                  <a:txBody>
                    <a:bodyPr/>
                    <a:lstStyle/>
                    <a:p>
                      <a:pPr algn="l" fontAlgn="b"/>
                      <a:r>
                        <a:rPr lang="en-US" sz="1100" b="0" i="1" u="none" strike="noStrike">
                          <a:solidFill>
                            <a:srgbClr val="FFFFFF"/>
                          </a:solidFill>
                          <a:effectLst/>
                          <a:latin typeface="Aptos Narrow" panose="020B0004020202020204" pitchFamily="34" charset="0"/>
                        </a:rPr>
                        <a:t>Policy Needed</a:t>
                      </a:r>
                    </a:p>
                  </a:txBody>
                  <a:tcPr marL="3603" marR="3603" marT="3603" marB="0" anchor="b">
                    <a:lnL>
                      <a:noFill/>
                    </a:lnL>
                    <a:lnR>
                      <a:noFill/>
                    </a:lnR>
                    <a:lnT>
                      <a:noFill/>
                    </a:lnT>
                    <a:lnB w="12700" cap="flat" cmpd="sng" algn="ctr">
                      <a:solidFill>
                        <a:schemeClr val="tx1"/>
                      </a:solidFill>
                      <a:prstDash val="solid"/>
                      <a:round/>
                      <a:headEnd type="none" w="med" len="med"/>
                      <a:tailEnd type="none" w="med" len="med"/>
                    </a:lnB>
                    <a:solidFill>
                      <a:srgbClr val="00B0F0"/>
                    </a:solidFill>
                  </a:tcPr>
                </a:tc>
                <a:tc>
                  <a:txBody>
                    <a:bodyPr/>
                    <a:lstStyle/>
                    <a:p>
                      <a:pPr algn="l" fontAlgn="b"/>
                      <a:r>
                        <a:rPr lang="en-US" sz="1100" b="0" i="1" u="none" strike="noStrike">
                          <a:solidFill>
                            <a:srgbClr val="FFFFFF"/>
                          </a:solidFill>
                          <a:effectLst/>
                          <a:latin typeface="Aptos Narrow" panose="020B0004020202020204" pitchFamily="34" charset="0"/>
                        </a:rPr>
                        <a:t>Path to Adoption</a:t>
                      </a:r>
                    </a:p>
                  </a:txBody>
                  <a:tcPr marL="3603" marR="3603" marT="3603" marB="0" anchor="b">
                    <a:lnL>
                      <a:noFill/>
                    </a:lnL>
                    <a:lnR>
                      <a:noFill/>
                    </a:lnR>
                    <a:lnT>
                      <a:noFill/>
                    </a:lnT>
                    <a:lnB w="12700" cap="flat" cmpd="sng" algn="ctr">
                      <a:solidFill>
                        <a:schemeClr val="tx1"/>
                      </a:solidFill>
                      <a:prstDash val="solid"/>
                      <a:round/>
                      <a:headEnd type="none" w="med" len="med"/>
                      <a:tailEnd type="none" w="med" len="med"/>
                    </a:lnB>
                    <a:solidFill>
                      <a:srgbClr val="00B0F0"/>
                    </a:solidFill>
                  </a:tcPr>
                </a:tc>
                <a:tc>
                  <a:txBody>
                    <a:bodyPr/>
                    <a:lstStyle/>
                    <a:p>
                      <a:pPr algn="l" fontAlgn="b"/>
                      <a:r>
                        <a:rPr lang="en-US" sz="1100" b="0" i="1" u="none" strike="noStrike">
                          <a:solidFill>
                            <a:srgbClr val="FFFFFF"/>
                          </a:solidFill>
                          <a:effectLst/>
                          <a:latin typeface="Aptos Narrow" panose="020B0004020202020204" pitchFamily="34" charset="0"/>
                        </a:rPr>
                        <a:t>Status</a:t>
                      </a:r>
                    </a:p>
                  </a:txBody>
                  <a:tcPr marL="3603" marR="3603" marT="3603" marB="0" anchor="b">
                    <a:lnL>
                      <a:noFill/>
                    </a:lnL>
                    <a:lnR>
                      <a:noFill/>
                    </a:lnR>
                    <a:lnT>
                      <a:noFill/>
                    </a:lnT>
                    <a:lnB w="12700" cap="flat" cmpd="sng" algn="ctr">
                      <a:solidFill>
                        <a:schemeClr val="tx1"/>
                      </a:solidFill>
                      <a:prstDash val="solid"/>
                      <a:round/>
                      <a:headEnd type="none" w="med" len="med"/>
                      <a:tailEnd type="none" w="med" len="med"/>
                    </a:lnB>
                    <a:solidFill>
                      <a:srgbClr val="00B0F0"/>
                    </a:solidFill>
                  </a:tcPr>
                </a:tc>
                <a:tc>
                  <a:txBody>
                    <a:bodyPr/>
                    <a:lstStyle/>
                    <a:p>
                      <a:pPr algn="l" fontAlgn="b"/>
                      <a:r>
                        <a:rPr lang="en-US" sz="1100" b="0" i="1" u="none" strike="noStrike">
                          <a:solidFill>
                            <a:srgbClr val="FFFFFF"/>
                          </a:solidFill>
                          <a:effectLst/>
                          <a:latin typeface="Aptos Narrow" panose="020B0004020202020204" pitchFamily="34" charset="0"/>
                        </a:rPr>
                        <a:t>Pros</a:t>
                      </a:r>
                    </a:p>
                  </a:txBody>
                  <a:tcPr marL="3603" marR="3603" marT="3603" marB="0" anchor="b">
                    <a:lnL>
                      <a:noFill/>
                    </a:lnL>
                    <a:lnR>
                      <a:noFill/>
                    </a:lnR>
                    <a:lnT>
                      <a:noFill/>
                    </a:lnT>
                    <a:lnB w="12700" cap="flat" cmpd="sng" algn="ctr">
                      <a:solidFill>
                        <a:schemeClr val="tx1"/>
                      </a:solidFill>
                      <a:prstDash val="solid"/>
                      <a:round/>
                      <a:headEnd type="none" w="med" len="med"/>
                      <a:tailEnd type="none" w="med" len="med"/>
                    </a:lnB>
                    <a:solidFill>
                      <a:srgbClr val="00B0F0"/>
                    </a:solidFill>
                  </a:tcPr>
                </a:tc>
                <a:tc>
                  <a:txBody>
                    <a:bodyPr/>
                    <a:lstStyle/>
                    <a:p>
                      <a:pPr algn="l" fontAlgn="b"/>
                      <a:r>
                        <a:rPr lang="en-US" sz="1100" b="0" i="1" u="none" strike="noStrike">
                          <a:solidFill>
                            <a:srgbClr val="FFFFFF"/>
                          </a:solidFill>
                          <a:effectLst/>
                          <a:latin typeface="Aptos Narrow" panose="020B0004020202020204" pitchFamily="34" charset="0"/>
                        </a:rPr>
                        <a:t>Cons</a:t>
                      </a:r>
                    </a:p>
                  </a:txBody>
                  <a:tcPr marL="3603" marR="3603" marT="3603" marB="0" anchor="b">
                    <a:lnL>
                      <a:noFill/>
                    </a:lnL>
                    <a:lnR>
                      <a:noFill/>
                    </a:lnR>
                    <a:lnT>
                      <a:noFill/>
                    </a:lnT>
                    <a:lnB w="12700" cap="flat" cmpd="sng" algn="ctr">
                      <a:solidFill>
                        <a:schemeClr val="tx1"/>
                      </a:solidFill>
                      <a:prstDash val="solid"/>
                      <a:round/>
                      <a:headEnd type="none" w="med" len="med"/>
                      <a:tailEnd type="none" w="med" len="med"/>
                    </a:lnB>
                    <a:solidFill>
                      <a:srgbClr val="00B0F0"/>
                    </a:solidFill>
                  </a:tcPr>
                </a:tc>
                <a:tc>
                  <a:txBody>
                    <a:bodyPr/>
                    <a:lstStyle/>
                    <a:p>
                      <a:pPr algn="l" fontAlgn="b"/>
                      <a:r>
                        <a:rPr lang="en-US" sz="1100" b="0" i="1" u="none" strike="noStrike">
                          <a:solidFill>
                            <a:srgbClr val="FFFFFF"/>
                          </a:solidFill>
                          <a:effectLst/>
                          <a:latin typeface="Aptos Narrow" panose="020B0004020202020204" pitchFamily="34" charset="0"/>
                        </a:rPr>
                        <a:t>Notes</a:t>
                      </a:r>
                    </a:p>
                  </a:txBody>
                  <a:tcPr marL="3603" marR="3603" marT="3603" marB="0" anchor="b">
                    <a:lnL>
                      <a:noFill/>
                    </a:lnL>
                    <a:lnR>
                      <a:noFill/>
                    </a:lnR>
                    <a:lnT>
                      <a:noFill/>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08414762"/>
                  </a:ext>
                </a:extLst>
              </a:tr>
              <a:tr h="288216">
                <a:tc>
                  <a:txBody>
                    <a:bodyPr/>
                    <a:lstStyle/>
                    <a:p>
                      <a:pPr algn="l" fontAlgn="b"/>
                      <a:r>
                        <a:rPr lang="en-US" sz="1100" b="0" i="0" u="none" strike="noStrike" dirty="0">
                          <a:solidFill>
                            <a:srgbClr val="000000"/>
                          </a:solidFill>
                          <a:effectLst/>
                          <a:latin typeface="Aptos Narrow" panose="020B0004020202020204" pitchFamily="34" charset="0"/>
                        </a:rPr>
                        <a:t>Tenant Opportunity to Purchase Act (TOPA) for Single-family and duplex</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Local Ordinance</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CDA prepared to move forward with support</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more inventory for homeowners</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adminstrative cost</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Aptos Narrow" panose="020B0004020202020204" pitchFamily="34" charset="0"/>
                      </a:endParaRP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4765248"/>
                  </a:ext>
                </a:extLst>
              </a:tr>
              <a:tr h="288216">
                <a:tc>
                  <a:txBody>
                    <a:bodyPr/>
                    <a:lstStyle/>
                    <a:p>
                      <a:pPr algn="l" fontAlgn="b"/>
                      <a:r>
                        <a:rPr lang="en-US" sz="1100" b="0" i="0" u="none" strike="noStrike">
                          <a:solidFill>
                            <a:srgbClr val="000000"/>
                          </a:solidFill>
                          <a:effectLst/>
                          <a:latin typeface="Aptos Narrow" panose="020B0004020202020204" pitchFamily="34" charset="0"/>
                        </a:rPr>
                        <a:t>Landlords licensed and accountable for disruptions to neighbors</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Aptos Narrow" panose="020B0004020202020204" pitchFamily="34" charset="0"/>
                        </a:rPr>
                        <a:t>Change in statute that restricts local control of landlords</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not active</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landlord accountability</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administrative cost, potential chilling of new rental units.  </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Aptos Narrow" panose="020B0004020202020204" pitchFamily="34" charset="0"/>
                      </a:endParaRP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6620811"/>
                  </a:ext>
                </a:extLst>
              </a:tr>
              <a:tr h="288216">
                <a:tc>
                  <a:txBody>
                    <a:bodyPr/>
                    <a:lstStyle/>
                    <a:p>
                      <a:pPr algn="l" fontAlgn="b"/>
                      <a:r>
                        <a:rPr lang="en-US" sz="1100" b="0" i="0" u="none" strike="noStrike" dirty="0">
                          <a:solidFill>
                            <a:srgbClr val="000000"/>
                          </a:solidFill>
                          <a:effectLst/>
                          <a:latin typeface="Aptos Narrow" panose="020B0004020202020204" pitchFamily="34" charset="0"/>
                        </a:rPr>
                        <a:t>Regulating short term rentals </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City Ordinance for less than 7 days</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not active</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Aptos Narrow" panose="020B0004020202020204" pitchFamily="34" charset="0"/>
                        </a:rPr>
                        <a:t>More inventory</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Less return for investors</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sng" strike="noStrike" dirty="0">
                          <a:solidFill>
                            <a:srgbClr val="467886"/>
                          </a:solidFill>
                          <a:effectLst/>
                          <a:latin typeface="Aptos Narrow" panose="020B0004020202020204" pitchFamily="34" charset="0"/>
                          <a:hlinkClick r:id="rId3"/>
                        </a:rPr>
                        <a:t>The Redress Movement</a:t>
                      </a:r>
                      <a:endParaRPr lang="en-US" sz="1100" b="0" i="0" u="none" strike="noStrike" dirty="0">
                        <a:solidFill>
                          <a:srgbClr val="000000"/>
                        </a:solidFill>
                        <a:effectLst/>
                        <a:latin typeface="Aptos Narrow" panose="020B0004020202020204" pitchFamily="34" charset="0"/>
                      </a:endParaRP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4542440"/>
                  </a:ext>
                </a:extLst>
              </a:tr>
              <a:tr h="216162">
                <a:tc>
                  <a:txBody>
                    <a:bodyPr/>
                    <a:lstStyle/>
                    <a:p>
                      <a:pPr algn="l" fontAlgn="b"/>
                      <a:r>
                        <a:rPr lang="en-US" sz="1100" b="0" i="0" u="none" strike="noStrike">
                          <a:solidFill>
                            <a:srgbClr val="000000"/>
                          </a:solidFill>
                          <a:effectLst/>
                          <a:latin typeface="Aptos Narrow" panose="020B0004020202020204" pitchFamily="34" charset="0"/>
                        </a:rPr>
                        <a:t>Limit predatory advertising and do not call list</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Local Ordinance</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CDA prepared to move forward with support</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less predatory investing</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enforcement cost, potential chilling of new rental units</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Aptos Narrow" panose="020B0004020202020204" pitchFamily="34" charset="0"/>
                      </a:endParaRP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6236150"/>
                  </a:ext>
                </a:extLst>
              </a:tr>
              <a:tr h="360270">
                <a:tc>
                  <a:txBody>
                    <a:bodyPr/>
                    <a:lstStyle/>
                    <a:p>
                      <a:pPr algn="l" fontAlgn="b"/>
                      <a:r>
                        <a:rPr lang="en-US" sz="1100" b="0" i="0" u="none" strike="noStrike">
                          <a:solidFill>
                            <a:srgbClr val="000000"/>
                          </a:solidFill>
                          <a:effectLst/>
                          <a:latin typeface="Aptos Narrow" panose="020B0004020202020204" pitchFamily="34" charset="0"/>
                        </a:rPr>
                        <a:t>Wholesaler license and cooling off period</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Need Legal opinion</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not active</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Aptos Narrow" panose="020B0004020202020204" pitchFamily="34" charset="0"/>
                        </a:rPr>
                        <a:t>More inventory </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Aptos Narrow" panose="020B0004020202020204" pitchFamily="34" charset="0"/>
                        </a:rPr>
                        <a:t>Could chill sales</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Need Legal opinion, see https://redressmovement.org/transitioning-gentrifying/</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5785076"/>
                  </a:ext>
                </a:extLst>
              </a:tr>
              <a:tr h="288216">
                <a:tc>
                  <a:txBody>
                    <a:bodyPr/>
                    <a:lstStyle/>
                    <a:p>
                      <a:pPr algn="l" fontAlgn="b"/>
                      <a:r>
                        <a:rPr lang="en-US" sz="1100" b="0" i="0" u="none" strike="noStrike">
                          <a:solidFill>
                            <a:srgbClr val="000000"/>
                          </a:solidFill>
                          <a:effectLst/>
                          <a:latin typeface="Aptos Narrow" panose="020B0004020202020204" pitchFamily="34" charset="0"/>
                        </a:rPr>
                        <a:t>Anti-Speculation fees for vacant and abandoned property</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Requires change to Uniformity Clause in State Consititution</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Aptos Narrow" panose="020B0004020202020204" pitchFamily="34" charset="0"/>
                        </a:rPr>
                        <a:t>Not active</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Aptos Narrow" panose="020B0004020202020204" pitchFamily="34" charset="0"/>
                        </a:rPr>
                        <a:t>More inventory</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Aptos Narrow" panose="020B0004020202020204" pitchFamily="34" charset="0"/>
                        </a:rPr>
                        <a:t>Could chill sales</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See Georgia</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21444695"/>
                  </a:ext>
                </a:extLst>
              </a:tr>
              <a:tr h="193825">
                <a:tc>
                  <a:txBody>
                    <a:bodyPr/>
                    <a:lstStyle/>
                    <a:p>
                      <a:pPr algn="l" fontAlgn="b"/>
                      <a:r>
                        <a:rPr lang="en-US" sz="1100" b="0" i="0" u="none" strike="noStrike">
                          <a:solidFill>
                            <a:srgbClr val="000000"/>
                          </a:solidFill>
                          <a:effectLst/>
                          <a:latin typeface="Aptos Narrow" panose="020B0004020202020204" pitchFamily="34" charset="0"/>
                        </a:rPr>
                        <a:t>Vacant Lot registry </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Need Legal opinion</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Aptos Narrow" panose="020B0004020202020204" pitchFamily="34" charset="0"/>
                        </a:rPr>
                        <a:t>Not active</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Aptos Narrow" panose="020B0004020202020204" pitchFamily="34" charset="0"/>
                        </a:rPr>
                        <a:t>More inventory</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Aptos Narrow" panose="020B0004020202020204" pitchFamily="34" charset="0"/>
                        </a:rPr>
                        <a:t>Admin cost</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sng" strike="noStrike" dirty="0">
                          <a:solidFill>
                            <a:srgbClr val="467886"/>
                          </a:solidFill>
                          <a:effectLst/>
                          <a:latin typeface="Aptos Narrow" panose="020B0004020202020204" pitchFamily="34" charset="0"/>
                          <a:hlinkClick r:id="rId3"/>
                        </a:rPr>
                        <a:t>Inclusionary, Low Opportunity - The Redress Movement</a:t>
                      </a:r>
                      <a:endParaRPr lang="en-US" sz="1100" b="0" i="0" u="sng" strike="noStrike" dirty="0">
                        <a:solidFill>
                          <a:srgbClr val="467886"/>
                        </a:solidFill>
                        <a:effectLst/>
                        <a:latin typeface="Aptos Narrow" panose="020B0004020202020204" pitchFamily="34" charset="0"/>
                      </a:endParaRP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8626643"/>
                  </a:ext>
                </a:extLst>
              </a:tr>
              <a:tr h="288216">
                <a:tc>
                  <a:txBody>
                    <a:bodyPr/>
                    <a:lstStyle/>
                    <a:p>
                      <a:pPr algn="l" fontAlgn="b"/>
                      <a:r>
                        <a:rPr lang="en-US" sz="1100" b="0" i="0" u="none" strike="noStrike">
                          <a:solidFill>
                            <a:srgbClr val="000000"/>
                          </a:solidFill>
                          <a:effectLst/>
                          <a:latin typeface="Aptos Narrow" panose="020B0004020202020204" pitchFamily="34" charset="0"/>
                        </a:rPr>
                        <a:t>Limiting short-term rentals of homeowner inventory</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City Ordinance, but may require state law change</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not active</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less distruption in neighborhoods</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Less return for investors</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Needs legal analysis</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3812652"/>
                  </a:ext>
                </a:extLst>
              </a:tr>
              <a:tr h="360270">
                <a:tc>
                  <a:txBody>
                    <a:bodyPr/>
                    <a:lstStyle/>
                    <a:p>
                      <a:pPr algn="l" fontAlgn="b"/>
                      <a:r>
                        <a:rPr lang="en-US" sz="1100" b="0" i="0" u="none" strike="noStrike">
                          <a:solidFill>
                            <a:srgbClr val="000000"/>
                          </a:solidFill>
                          <a:effectLst/>
                          <a:latin typeface="Aptos Narrow" panose="020B0004020202020204" pitchFamily="34" charset="0"/>
                        </a:rPr>
                        <a:t>Landlords licensed and accountable for maintaining to homeownership standards</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Change in statute XXX that restricts local control of landlrods</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Aptos Narrow" panose="020B0004020202020204" pitchFamily="34" charset="0"/>
                        </a:rPr>
                        <a:t>not active</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landlord accountability</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Aptos Narrow" panose="020B0004020202020204" pitchFamily="34" charset="0"/>
                        </a:rPr>
                        <a:t>administrative cost, potential chilling of new rental units.  </a:t>
                      </a: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dirty="0">
                        <a:solidFill>
                          <a:srgbClr val="000000"/>
                        </a:solidFill>
                        <a:effectLst/>
                        <a:latin typeface="Aptos Narrow" panose="020B0004020202020204" pitchFamily="34" charset="0"/>
                      </a:endParaRPr>
                    </a:p>
                  </a:txBody>
                  <a:tcPr marL="3603" marR="3603" marT="36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754796"/>
                  </a:ext>
                </a:extLst>
              </a:tr>
            </a:tbl>
          </a:graphicData>
        </a:graphic>
      </p:graphicFrame>
    </p:spTree>
    <p:extLst>
      <p:ext uri="{BB962C8B-B14F-4D97-AF65-F5344CB8AC3E}">
        <p14:creationId xmlns:p14="http://schemas.microsoft.com/office/powerpoint/2010/main" val="31759160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What could be on the menu?</a:t>
            </a:r>
          </a:p>
        </p:txBody>
      </p:sp>
      <p:pic>
        <p:nvPicPr>
          <p:cNvPr id="13" name="Picture 12" descr="A close-up of a bill of rights&#10;&#10;Description automatically generated">
            <a:extLst>
              <a:ext uri="{FF2B5EF4-FFF2-40B4-BE49-F238E27FC236}">
                <a16:creationId xmlns:a16="http://schemas.microsoft.com/office/drawing/2014/main" id="{DEEE1E90-8398-55B5-FA3B-627FA09E7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893" y="1524000"/>
            <a:ext cx="3849640" cy="4981887"/>
          </a:xfrm>
          <a:prstGeom prst="rect">
            <a:avLst/>
          </a:prstGeom>
        </p:spPr>
      </p:pic>
      <p:pic>
        <p:nvPicPr>
          <p:cNvPr id="14" name="Picture 13" descr="A close-up of a bill of rights&#10;&#10;Description automatically generated">
            <a:extLst>
              <a:ext uri="{FF2B5EF4-FFF2-40B4-BE49-F238E27FC236}">
                <a16:creationId xmlns:a16="http://schemas.microsoft.com/office/drawing/2014/main" id="{66A58CD8-166C-1081-FDBC-CCAD1F64BAD8}"/>
              </a:ext>
            </a:extLst>
          </p:cNvPr>
          <p:cNvPicPr>
            <a:picLocks noChangeAspect="1"/>
          </p:cNvPicPr>
          <p:nvPr/>
        </p:nvPicPr>
        <p:blipFill>
          <a:blip r:embed="rId3">
            <a:extLst>
              <a:ext uri="{28A0092B-C50C-407E-A947-70E740481C1C}">
                <a14:useLocalDpi xmlns:a14="http://schemas.microsoft.com/office/drawing/2010/main" val="0"/>
              </a:ext>
            </a:extLst>
          </a:blip>
          <a:srcRect l="2855" t="58491" r="34903" b="19486"/>
          <a:stretch/>
        </p:blipFill>
        <p:spPr>
          <a:xfrm>
            <a:off x="4766733" y="1744133"/>
            <a:ext cx="6711374" cy="3073079"/>
          </a:xfrm>
          <a:prstGeom prst="rect">
            <a:avLst/>
          </a:prstGeom>
        </p:spPr>
      </p:pic>
      <p:sp>
        <p:nvSpPr>
          <p:cNvPr id="15" name="TextBox 14">
            <a:extLst>
              <a:ext uri="{FF2B5EF4-FFF2-40B4-BE49-F238E27FC236}">
                <a16:creationId xmlns:a16="http://schemas.microsoft.com/office/drawing/2014/main" id="{E9653560-5335-5ED1-EEB3-91A8E36D89BD}"/>
              </a:ext>
            </a:extLst>
          </p:cNvPr>
          <p:cNvSpPr txBox="1"/>
          <p:nvPr/>
        </p:nvSpPr>
        <p:spPr>
          <a:xfrm>
            <a:off x="5602287" y="4969613"/>
            <a:ext cx="6146753"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65C28"/>
                </a:solidFill>
                <a:effectLst/>
                <a:uLnTx/>
                <a:uFillTx/>
                <a:latin typeface="Calibri" panose="020F0502020204030204"/>
                <a:ea typeface="+mn-ea"/>
                <a:cs typeface="+mn-cs"/>
              </a:rPr>
              <a:t>Example: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 Tenant Opportunity to Purchase (TOPA)</a:t>
            </a:r>
          </a:p>
        </p:txBody>
      </p:sp>
    </p:spTree>
    <p:extLst>
      <p:ext uri="{BB962C8B-B14F-4D97-AF65-F5344CB8AC3E}">
        <p14:creationId xmlns:p14="http://schemas.microsoft.com/office/powerpoint/2010/main" val="1444375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7315200" cy="945515"/>
          </a:xfrm>
        </p:spPr>
        <p:txBody>
          <a:bodyPr>
            <a:normAutofit fontScale="90000"/>
          </a:bodyPr>
          <a:lstStyle/>
          <a:p>
            <a:r>
              <a:rPr lang="en-US" dirty="0"/>
              <a:t>How do we address displacement?</a:t>
            </a:r>
          </a:p>
        </p:txBody>
      </p:sp>
      <p:sp>
        <p:nvSpPr>
          <p:cNvPr id="4" name="Content Placeholder 2">
            <a:extLst>
              <a:ext uri="{FF2B5EF4-FFF2-40B4-BE49-F238E27FC236}">
                <a16:creationId xmlns:a16="http://schemas.microsoft.com/office/drawing/2014/main" id="{1390AE9D-3838-2FCA-79F2-47F192012940}"/>
              </a:ext>
            </a:extLst>
          </p:cNvPr>
          <p:cNvSpPr>
            <a:spLocks noGrp="1"/>
          </p:cNvSpPr>
          <p:nvPr>
            <p:ph idx="1"/>
          </p:nvPr>
        </p:nvSpPr>
        <p:spPr>
          <a:xfrm>
            <a:off x="618066" y="1972203"/>
            <a:ext cx="11353800" cy="4351338"/>
          </a:xfrm>
        </p:spPr>
        <p:txBody>
          <a:bodyPr>
            <a:normAutofit/>
          </a:bodyPr>
          <a:lstStyle/>
          <a:p>
            <a:pPr marL="457200" lvl="1" indent="-457200">
              <a:tabLst>
                <a:tab pos="457200" algn="l"/>
              </a:tabLst>
            </a:pPr>
            <a:r>
              <a:rPr lang="en-US" sz="4400" b="1" dirty="0"/>
              <a:t>Talking with residents for years</a:t>
            </a:r>
          </a:p>
          <a:p>
            <a:pPr marL="457200" indent="-457200">
              <a:tabLst>
                <a:tab pos="457200" algn="l"/>
              </a:tabLst>
            </a:pPr>
            <a:r>
              <a:rPr lang="en-US" sz="4400" b="1" dirty="0"/>
              <a:t>Bring you in on that conversation</a:t>
            </a:r>
          </a:p>
          <a:p>
            <a:pPr marL="457200" indent="-457200">
              <a:tabLst>
                <a:tab pos="457200" algn="l"/>
              </a:tabLst>
            </a:pPr>
            <a:r>
              <a:rPr lang="en-US" sz="4400" b="1" dirty="0"/>
              <a:t>Discussing and creating common definitions</a:t>
            </a:r>
          </a:p>
          <a:p>
            <a:pPr marL="457200" indent="-457200">
              <a:tabLst>
                <a:tab pos="457200" algn="l"/>
              </a:tabLst>
            </a:pPr>
            <a:r>
              <a:rPr lang="en-US" sz="4400" b="1" dirty="0"/>
              <a:t>Developing a menu of policy options </a:t>
            </a:r>
          </a:p>
          <a:p>
            <a:pPr marL="457200" indent="-457200">
              <a:tabLst>
                <a:tab pos="457200" algn="l"/>
              </a:tabLst>
            </a:pPr>
            <a:r>
              <a:rPr lang="en-US" sz="4400" b="1" dirty="0"/>
              <a:t>Be an accomplice to residents for policy change</a:t>
            </a:r>
          </a:p>
        </p:txBody>
      </p:sp>
    </p:spTree>
    <p:extLst>
      <p:ext uri="{BB962C8B-B14F-4D97-AF65-F5344CB8AC3E}">
        <p14:creationId xmlns:p14="http://schemas.microsoft.com/office/powerpoint/2010/main" val="33679990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pPr marL="457200" indent="-457200">
              <a:tabLst>
                <a:tab pos="457200" algn="l"/>
              </a:tabLst>
            </a:pPr>
            <a:r>
              <a:rPr lang="en-US" sz="3600" dirty="0"/>
              <a:t>Building the menu</a:t>
            </a:r>
          </a:p>
        </p:txBody>
      </p:sp>
      <p:graphicFrame>
        <p:nvGraphicFramePr>
          <p:cNvPr id="4" name="Table 3">
            <a:extLst>
              <a:ext uri="{FF2B5EF4-FFF2-40B4-BE49-F238E27FC236}">
                <a16:creationId xmlns:a16="http://schemas.microsoft.com/office/drawing/2014/main" id="{8660E14F-0F34-6DB0-BB3B-55E7578B0003}"/>
              </a:ext>
            </a:extLst>
          </p:cNvPr>
          <p:cNvGraphicFramePr>
            <a:graphicFrameLocks noGrp="1"/>
          </p:cNvGraphicFramePr>
          <p:nvPr>
            <p:extLst>
              <p:ext uri="{D42A27DB-BD31-4B8C-83A1-F6EECF244321}">
                <p14:modId xmlns:p14="http://schemas.microsoft.com/office/powerpoint/2010/main" val="3032838200"/>
              </p:ext>
            </p:extLst>
          </p:nvPr>
        </p:nvGraphicFramePr>
        <p:xfrm>
          <a:off x="400049" y="1619250"/>
          <a:ext cx="11420478" cy="4640658"/>
        </p:xfrm>
        <a:graphic>
          <a:graphicData uri="http://schemas.openxmlformats.org/drawingml/2006/table">
            <a:tbl>
              <a:tblPr/>
              <a:tblGrid>
                <a:gridCol w="1903413">
                  <a:extLst>
                    <a:ext uri="{9D8B030D-6E8A-4147-A177-3AD203B41FA5}">
                      <a16:colId xmlns:a16="http://schemas.microsoft.com/office/drawing/2014/main" val="2387825979"/>
                    </a:ext>
                  </a:extLst>
                </a:gridCol>
                <a:gridCol w="1903413">
                  <a:extLst>
                    <a:ext uri="{9D8B030D-6E8A-4147-A177-3AD203B41FA5}">
                      <a16:colId xmlns:a16="http://schemas.microsoft.com/office/drawing/2014/main" val="319903510"/>
                    </a:ext>
                  </a:extLst>
                </a:gridCol>
                <a:gridCol w="1903413">
                  <a:extLst>
                    <a:ext uri="{9D8B030D-6E8A-4147-A177-3AD203B41FA5}">
                      <a16:colId xmlns:a16="http://schemas.microsoft.com/office/drawing/2014/main" val="2202688333"/>
                    </a:ext>
                  </a:extLst>
                </a:gridCol>
                <a:gridCol w="1903413">
                  <a:extLst>
                    <a:ext uri="{9D8B030D-6E8A-4147-A177-3AD203B41FA5}">
                      <a16:colId xmlns:a16="http://schemas.microsoft.com/office/drawing/2014/main" val="179753109"/>
                    </a:ext>
                  </a:extLst>
                </a:gridCol>
                <a:gridCol w="1903413">
                  <a:extLst>
                    <a:ext uri="{9D8B030D-6E8A-4147-A177-3AD203B41FA5}">
                      <a16:colId xmlns:a16="http://schemas.microsoft.com/office/drawing/2014/main" val="3965891679"/>
                    </a:ext>
                  </a:extLst>
                </a:gridCol>
                <a:gridCol w="1903413">
                  <a:extLst>
                    <a:ext uri="{9D8B030D-6E8A-4147-A177-3AD203B41FA5}">
                      <a16:colId xmlns:a16="http://schemas.microsoft.com/office/drawing/2014/main" val="971143599"/>
                    </a:ext>
                  </a:extLst>
                </a:gridCol>
              </a:tblGrid>
              <a:tr h="175205">
                <a:tc gridSpan="5">
                  <a:txBody>
                    <a:bodyPr/>
                    <a:lstStyle/>
                    <a:p>
                      <a:pPr algn="l" fontAlgn="b"/>
                      <a:r>
                        <a:rPr lang="en-US" sz="1200" b="1" i="0" u="none" strike="noStrike">
                          <a:solidFill>
                            <a:srgbClr val="FFFFFF"/>
                          </a:solidFill>
                          <a:effectLst/>
                          <a:latin typeface="Aptos Narrow" panose="020B0004020202020204" pitchFamily="34" charset="0"/>
                        </a:rPr>
                        <a:t>Rents will be lowered until rents are sustainable for families making $15/hour or less</a:t>
                      </a:r>
                    </a:p>
                  </a:txBody>
                  <a:tcPr marL="8368" marR="8368" marT="8368" marB="0" anchor="b">
                    <a:lnL>
                      <a:noFill/>
                    </a:lnL>
                    <a:lnR>
                      <a:noFill/>
                    </a:lnR>
                    <a:lnT>
                      <a:noFill/>
                    </a:lnT>
                    <a:lnB>
                      <a:noFill/>
                    </a:lnB>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200" b="1" i="0" u="none" strike="noStrike">
                          <a:solidFill>
                            <a:srgbClr val="FFFFFF"/>
                          </a:solidFill>
                          <a:effectLst/>
                          <a:latin typeface="Aptos Narrow" panose="020B0004020202020204" pitchFamily="34" charset="0"/>
                        </a:rPr>
                        <a:t> </a:t>
                      </a:r>
                    </a:p>
                  </a:txBody>
                  <a:tcPr marL="8368" marR="8368" marT="8368" marB="0" anchor="b">
                    <a:lnL>
                      <a:noFill/>
                    </a:lnL>
                    <a:lnR>
                      <a:noFill/>
                    </a:lnR>
                    <a:lnT>
                      <a:noFill/>
                    </a:lnT>
                    <a:lnB>
                      <a:noFill/>
                    </a:lnB>
                    <a:solidFill>
                      <a:srgbClr val="00B0F0"/>
                    </a:solidFill>
                  </a:tcPr>
                </a:tc>
                <a:extLst>
                  <a:ext uri="{0D108BD9-81ED-4DB2-BD59-A6C34878D82A}">
                    <a16:rowId xmlns:a16="http://schemas.microsoft.com/office/drawing/2014/main" val="3068368156"/>
                  </a:ext>
                </a:extLst>
              </a:tr>
              <a:tr h="175205">
                <a:tc>
                  <a:txBody>
                    <a:bodyPr/>
                    <a:lstStyle/>
                    <a:p>
                      <a:pPr algn="l" fontAlgn="b"/>
                      <a:r>
                        <a:rPr lang="en-US" sz="1200" b="0" i="1" u="none" strike="noStrike">
                          <a:solidFill>
                            <a:srgbClr val="FFFFFF"/>
                          </a:solidFill>
                          <a:effectLst/>
                          <a:latin typeface="Aptos Narrow" panose="020B0004020202020204" pitchFamily="34" charset="0"/>
                        </a:rPr>
                        <a:t>Policy Needed</a:t>
                      </a:r>
                    </a:p>
                  </a:txBody>
                  <a:tcPr marL="8368" marR="8368" marT="8368" marB="0" anchor="b">
                    <a:lnL>
                      <a:noFill/>
                    </a:lnL>
                    <a:lnR>
                      <a:noFill/>
                    </a:lnR>
                    <a:lnT>
                      <a:noFill/>
                    </a:lnT>
                    <a:lnB w="12700" cap="flat" cmpd="sng" algn="ctr">
                      <a:solidFill>
                        <a:schemeClr val="tx1"/>
                      </a:solidFill>
                      <a:prstDash val="solid"/>
                      <a:round/>
                      <a:headEnd type="none" w="med" len="med"/>
                      <a:tailEnd type="none" w="med" len="med"/>
                    </a:lnB>
                    <a:solidFill>
                      <a:srgbClr val="00B0F0"/>
                    </a:solidFill>
                  </a:tcPr>
                </a:tc>
                <a:tc>
                  <a:txBody>
                    <a:bodyPr/>
                    <a:lstStyle/>
                    <a:p>
                      <a:pPr algn="l" fontAlgn="b"/>
                      <a:r>
                        <a:rPr lang="en-US" sz="1200" b="0" i="1" u="none" strike="noStrike">
                          <a:solidFill>
                            <a:srgbClr val="FFFFFF"/>
                          </a:solidFill>
                          <a:effectLst/>
                          <a:latin typeface="Aptos Narrow" panose="020B0004020202020204" pitchFamily="34" charset="0"/>
                        </a:rPr>
                        <a:t>Path to Adoption</a:t>
                      </a:r>
                    </a:p>
                  </a:txBody>
                  <a:tcPr marL="8368" marR="8368" marT="8368" marB="0" anchor="b">
                    <a:lnL>
                      <a:noFill/>
                    </a:lnL>
                    <a:lnR>
                      <a:noFill/>
                    </a:lnR>
                    <a:lnT>
                      <a:noFill/>
                    </a:lnT>
                    <a:lnB w="12700" cap="flat" cmpd="sng" algn="ctr">
                      <a:solidFill>
                        <a:schemeClr val="tx1"/>
                      </a:solidFill>
                      <a:prstDash val="solid"/>
                      <a:round/>
                      <a:headEnd type="none" w="med" len="med"/>
                      <a:tailEnd type="none" w="med" len="med"/>
                    </a:lnB>
                    <a:solidFill>
                      <a:srgbClr val="00B0F0"/>
                    </a:solidFill>
                  </a:tcPr>
                </a:tc>
                <a:tc>
                  <a:txBody>
                    <a:bodyPr/>
                    <a:lstStyle/>
                    <a:p>
                      <a:pPr algn="l" fontAlgn="b"/>
                      <a:r>
                        <a:rPr lang="en-US" sz="1200" b="0" i="1" u="none" strike="noStrike">
                          <a:solidFill>
                            <a:srgbClr val="FFFFFF"/>
                          </a:solidFill>
                          <a:effectLst/>
                          <a:latin typeface="Aptos Narrow" panose="020B0004020202020204" pitchFamily="34" charset="0"/>
                        </a:rPr>
                        <a:t>Status</a:t>
                      </a:r>
                    </a:p>
                  </a:txBody>
                  <a:tcPr marL="8368" marR="8368" marT="8368" marB="0" anchor="b">
                    <a:lnL>
                      <a:noFill/>
                    </a:lnL>
                    <a:lnR>
                      <a:noFill/>
                    </a:lnR>
                    <a:lnT>
                      <a:noFill/>
                    </a:lnT>
                    <a:lnB w="12700" cap="flat" cmpd="sng" algn="ctr">
                      <a:solidFill>
                        <a:schemeClr val="tx1"/>
                      </a:solidFill>
                      <a:prstDash val="solid"/>
                      <a:round/>
                      <a:headEnd type="none" w="med" len="med"/>
                      <a:tailEnd type="none" w="med" len="med"/>
                    </a:lnB>
                    <a:solidFill>
                      <a:srgbClr val="00B0F0"/>
                    </a:solidFill>
                  </a:tcPr>
                </a:tc>
                <a:tc>
                  <a:txBody>
                    <a:bodyPr/>
                    <a:lstStyle/>
                    <a:p>
                      <a:pPr algn="l" fontAlgn="b"/>
                      <a:r>
                        <a:rPr lang="en-US" sz="1200" b="0" i="1" u="none" strike="noStrike">
                          <a:solidFill>
                            <a:srgbClr val="FFFFFF"/>
                          </a:solidFill>
                          <a:effectLst/>
                          <a:latin typeface="Aptos Narrow" panose="020B0004020202020204" pitchFamily="34" charset="0"/>
                        </a:rPr>
                        <a:t>Pros</a:t>
                      </a:r>
                    </a:p>
                  </a:txBody>
                  <a:tcPr marL="8368" marR="8368" marT="8368" marB="0" anchor="b">
                    <a:lnL>
                      <a:noFill/>
                    </a:lnL>
                    <a:lnR>
                      <a:noFill/>
                    </a:lnR>
                    <a:lnT>
                      <a:noFill/>
                    </a:lnT>
                    <a:lnB w="12700" cap="flat" cmpd="sng" algn="ctr">
                      <a:solidFill>
                        <a:schemeClr val="tx1"/>
                      </a:solidFill>
                      <a:prstDash val="solid"/>
                      <a:round/>
                      <a:headEnd type="none" w="med" len="med"/>
                      <a:tailEnd type="none" w="med" len="med"/>
                    </a:lnB>
                    <a:solidFill>
                      <a:srgbClr val="00B0F0"/>
                    </a:solidFill>
                  </a:tcPr>
                </a:tc>
                <a:tc>
                  <a:txBody>
                    <a:bodyPr/>
                    <a:lstStyle/>
                    <a:p>
                      <a:pPr algn="l" fontAlgn="b"/>
                      <a:r>
                        <a:rPr lang="en-US" sz="1200" b="0" i="1" u="none" strike="noStrike">
                          <a:solidFill>
                            <a:srgbClr val="FFFFFF"/>
                          </a:solidFill>
                          <a:effectLst/>
                          <a:latin typeface="Aptos Narrow" panose="020B0004020202020204" pitchFamily="34" charset="0"/>
                        </a:rPr>
                        <a:t>Cons</a:t>
                      </a:r>
                    </a:p>
                  </a:txBody>
                  <a:tcPr marL="8368" marR="8368" marT="8368" marB="0" anchor="b">
                    <a:lnL>
                      <a:noFill/>
                    </a:lnL>
                    <a:lnR>
                      <a:noFill/>
                    </a:lnR>
                    <a:lnT>
                      <a:noFill/>
                    </a:lnT>
                    <a:lnB w="12700" cap="flat" cmpd="sng" algn="ctr">
                      <a:solidFill>
                        <a:schemeClr val="tx1"/>
                      </a:solidFill>
                      <a:prstDash val="solid"/>
                      <a:round/>
                      <a:headEnd type="none" w="med" len="med"/>
                      <a:tailEnd type="none" w="med" len="med"/>
                    </a:lnB>
                    <a:solidFill>
                      <a:srgbClr val="00B0F0"/>
                    </a:solidFill>
                  </a:tcPr>
                </a:tc>
                <a:tc>
                  <a:txBody>
                    <a:bodyPr/>
                    <a:lstStyle/>
                    <a:p>
                      <a:pPr algn="l" fontAlgn="b"/>
                      <a:r>
                        <a:rPr lang="en-US" sz="1200" b="0" i="1" u="none" strike="noStrike">
                          <a:solidFill>
                            <a:srgbClr val="FFFFFF"/>
                          </a:solidFill>
                          <a:effectLst/>
                          <a:latin typeface="Aptos Narrow" panose="020B0004020202020204" pitchFamily="34" charset="0"/>
                        </a:rPr>
                        <a:t>Notes</a:t>
                      </a:r>
                    </a:p>
                  </a:txBody>
                  <a:tcPr marL="8368" marR="8368" marT="8368" marB="0" anchor="b">
                    <a:lnL>
                      <a:noFill/>
                    </a:lnL>
                    <a:lnR>
                      <a:noFill/>
                    </a:lnR>
                    <a:lnT>
                      <a:noFill/>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744129799"/>
                  </a:ext>
                </a:extLst>
              </a:tr>
              <a:tr h="929270">
                <a:tc>
                  <a:txBody>
                    <a:bodyPr/>
                    <a:lstStyle/>
                    <a:p>
                      <a:pPr algn="l" fontAlgn="b"/>
                      <a:r>
                        <a:rPr lang="en-US" sz="1200" b="0" i="0" u="none" strike="noStrike">
                          <a:solidFill>
                            <a:srgbClr val="000000"/>
                          </a:solidFill>
                          <a:effectLst/>
                          <a:latin typeface="Aptos Narrow" panose="020B0004020202020204" pitchFamily="34" charset="0"/>
                        </a:rPr>
                        <a:t>Zoning policy to increase inventory to lower costs</a:t>
                      </a: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ptos Narrow" panose="020B0004020202020204" pitchFamily="34" charset="0"/>
                        </a:rPr>
                        <a:t>Growing MKE allows for the increase in high demand neighborhoods.</a:t>
                      </a: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ptos Narrow" panose="020B0004020202020204" pitchFamily="34" charset="0"/>
                        </a:rPr>
                        <a:t>File introduced on 7/15/24.  If adopted, 6 month process to update zoning code.</a:t>
                      </a: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ptos Narrow" panose="020B0004020202020204" pitchFamily="34" charset="0"/>
                        </a:rPr>
                        <a:t>additional inventory</a:t>
                      </a: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ptos Narrow" panose="020B0004020202020204" pitchFamily="34" charset="0"/>
                        </a:rPr>
                        <a:t>NIMBYism in high demand areas.</a:t>
                      </a: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ptos Narrow" panose="020B0004020202020204" pitchFamily="34" charset="0"/>
                        </a:rPr>
                        <a:t>XXX - American Planning association recommendation</a:t>
                      </a: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5391930"/>
                  </a:ext>
                </a:extLst>
              </a:tr>
              <a:tr h="525614">
                <a:tc>
                  <a:txBody>
                    <a:bodyPr/>
                    <a:lstStyle/>
                    <a:p>
                      <a:pPr algn="l" fontAlgn="b"/>
                      <a:r>
                        <a:rPr lang="en-US" sz="1200" b="0" i="0" u="none" strike="noStrike">
                          <a:solidFill>
                            <a:srgbClr val="000000"/>
                          </a:solidFill>
                          <a:effectLst/>
                          <a:latin typeface="Aptos Narrow" panose="020B0004020202020204" pitchFamily="34" charset="0"/>
                        </a:rPr>
                        <a:t>Rent control for vulnerable housing stock</a:t>
                      </a: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ptos Narrow" panose="020B0004020202020204" pitchFamily="34" charset="0"/>
                        </a:rPr>
                        <a:t>Change in state law that prohibits rent control</a:t>
                      </a: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ptos Narrow" panose="020B0004020202020204" pitchFamily="34" charset="0"/>
                        </a:rPr>
                        <a:t>not active</a:t>
                      </a: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ptos Narrow" panose="020B0004020202020204" pitchFamily="34" charset="0"/>
                        </a:rPr>
                        <a:t>stabalized rents</a:t>
                      </a: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ptos Narrow" panose="020B0004020202020204" pitchFamily="34" charset="0"/>
                        </a:rPr>
                        <a:t>less inventory</a:t>
                      </a: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ptos Narrow" panose="020B0004020202020204" pitchFamily="34" charset="0"/>
                        </a:rPr>
                        <a:t>See NHLC vs. Policy Link</a:t>
                      </a: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3668814"/>
                  </a:ext>
                </a:extLst>
              </a:tr>
              <a:tr h="525614">
                <a:tc>
                  <a:txBody>
                    <a:bodyPr/>
                    <a:lstStyle/>
                    <a:p>
                      <a:pPr algn="l" fontAlgn="b"/>
                      <a:r>
                        <a:rPr lang="en-US" sz="1200" b="0" i="0" u="none" strike="noStrike">
                          <a:solidFill>
                            <a:srgbClr val="000000"/>
                          </a:solidFill>
                          <a:effectLst/>
                          <a:latin typeface="Aptos Narrow" panose="020B0004020202020204" pitchFamily="34" charset="0"/>
                        </a:rPr>
                        <a:t>Inclusionary Zoning</a:t>
                      </a: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ptos Narrow" panose="020B0004020202020204" pitchFamily="34" charset="0"/>
                        </a:rPr>
                        <a:t>Change in state law that prohibits inclusionary zoning</a:t>
                      </a: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ptos Narrow" panose="020B0004020202020204" pitchFamily="34" charset="0"/>
                        </a:rPr>
                        <a:t>not active</a:t>
                      </a: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dirty="0">
                          <a:solidFill>
                            <a:srgbClr val="000000"/>
                          </a:solidFill>
                          <a:effectLst/>
                          <a:latin typeface="Aptos Narrow" panose="020B0004020202020204" pitchFamily="34" charset="0"/>
                        </a:rPr>
                        <a:t>higher % affordable</a:t>
                      </a: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ptos Narrow" panose="020B0004020202020204" pitchFamily="34" charset="0"/>
                        </a:rPr>
                        <a:t>less overall inventory</a:t>
                      </a: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200" b="0" i="0" u="none" strike="noStrike">
                        <a:solidFill>
                          <a:srgbClr val="000000"/>
                        </a:solidFill>
                        <a:effectLst/>
                        <a:latin typeface="Aptos Narrow" panose="020B0004020202020204" pitchFamily="34" charset="0"/>
                      </a:endParaRP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8877695"/>
                  </a:ext>
                </a:extLst>
              </a:tr>
              <a:tr h="876025">
                <a:tc>
                  <a:txBody>
                    <a:bodyPr/>
                    <a:lstStyle/>
                    <a:p>
                      <a:pPr algn="l" fontAlgn="b"/>
                      <a:r>
                        <a:rPr lang="en-US" sz="1200" b="0" i="0" u="none" strike="noStrike">
                          <a:solidFill>
                            <a:srgbClr val="000000"/>
                          </a:solidFill>
                          <a:effectLst/>
                          <a:latin typeface="Aptos Narrow" panose="020B0004020202020204" pitchFamily="34" charset="0"/>
                        </a:rPr>
                        <a:t>Extending subsidized housing to be forever affordable</a:t>
                      </a: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ptos Narrow" panose="020B0004020202020204" pitchFamily="34" charset="0"/>
                        </a:rPr>
                        <a:t>QAP change for forever affordable, not just 30 years, potential federal change</a:t>
                      </a: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ptos Narrow" panose="020B0004020202020204" pitchFamily="34" charset="0"/>
                        </a:rPr>
                        <a:t>not active</a:t>
                      </a: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ptos Narrow" panose="020B0004020202020204" pitchFamily="34" charset="0"/>
                        </a:rPr>
                        <a:t>more rental units saved</a:t>
                      </a: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ptos Narrow" panose="020B0004020202020204" pitchFamily="34" charset="0"/>
                        </a:rPr>
                        <a:t>potential chilling of new LIHTC units</a:t>
                      </a: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ptos Narrow" panose="020B0004020202020204" pitchFamily="34" charset="0"/>
                        </a:rPr>
                        <a:t>Need review if federal or state requirement</a:t>
                      </a: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4665111"/>
                  </a:ext>
                </a:extLst>
              </a:tr>
              <a:tr h="525614">
                <a:tc>
                  <a:txBody>
                    <a:bodyPr/>
                    <a:lstStyle/>
                    <a:p>
                      <a:pPr algn="l" fontAlgn="b"/>
                      <a:r>
                        <a:rPr lang="en-US" sz="1200" b="0" i="0" u="none" strike="noStrike">
                          <a:solidFill>
                            <a:srgbClr val="000000"/>
                          </a:solidFill>
                          <a:effectLst/>
                          <a:latin typeface="Aptos Narrow" panose="020B0004020202020204" pitchFamily="34" charset="0"/>
                        </a:rPr>
                        <a:t>Prioritizing famlies that make less than $15/hour</a:t>
                      </a: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ptos Narrow" panose="020B0004020202020204" pitchFamily="34" charset="0"/>
                        </a:rPr>
                        <a:t>Changes to QAP</a:t>
                      </a: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ptos Narrow" panose="020B0004020202020204" pitchFamily="34" charset="0"/>
                        </a:rPr>
                        <a:t>not active</a:t>
                      </a: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ptos Narrow" panose="020B0004020202020204" pitchFamily="34" charset="0"/>
                        </a:rPr>
                        <a:t>higher % affordable</a:t>
                      </a: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ptos Narrow" panose="020B0004020202020204" pitchFamily="34" charset="0"/>
                        </a:rPr>
                        <a:t>less overall inventory</a:t>
                      </a: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200" b="0" i="0" u="none" strike="noStrike" dirty="0">
                        <a:solidFill>
                          <a:srgbClr val="000000"/>
                        </a:solidFill>
                        <a:effectLst/>
                        <a:latin typeface="Aptos Narrow" panose="020B0004020202020204" pitchFamily="34" charset="0"/>
                      </a:endParaRP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22313939"/>
                  </a:ext>
                </a:extLst>
              </a:tr>
              <a:tr h="876025">
                <a:tc>
                  <a:txBody>
                    <a:bodyPr/>
                    <a:lstStyle/>
                    <a:p>
                      <a:pPr algn="l" fontAlgn="b"/>
                      <a:r>
                        <a:rPr lang="en-US" sz="1200" b="0" i="0" u="none" strike="noStrike">
                          <a:solidFill>
                            <a:srgbClr val="000000"/>
                          </a:solidFill>
                          <a:effectLst/>
                          <a:latin typeface="Aptos Narrow" panose="020B0004020202020204" pitchFamily="34" charset="0"/>
                        </a:rPr>
                        <a:t>Amend workforce housing bill to prioritize rental for famlies making $15/hour</a:t>
                      </a: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ptos Narrow" panose="020B0004020202020204" pitchFamily="34" charset="0"/>
                        </a:rPr>
                        <a:t>Change to state law</a:t>
                      </a: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ptos Narrow" panose="020B0004020202020204" pitchFamily="34" charset="0"/>
                        </a:rPr>
                        <a:t>not active</a:t>
                      </a: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ptos Narrow" panose="020B0004020202020204" pitchFamily="34" charset="0"/>
                        </a:rPr>
                        <a:t>more equitable rental units</a:t>
                      </a: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200" b="0" i="0" u="none" strike="noStrike">
                          <a:solidFill>
                            <a:srgbClr val="000000"/>
                          </a:solidFill>
                          <a:effectLst/>
                          <a:latin typeface="Aptos Narrow" panose="020B0004020202020204" pitchFamily="34" charset="0"/>
                        </a:rPr>
                        <a:t>less resources for higher incomes</a:t>
                      </a: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200" b="0" i="0" u="none" strike="noStrike" dirty="0">
                        <a:solidFill>
                          <a:srgbClr val="000000"/>
                        </a:solidFill>
                        <a:effectLst/>
                        <a:latin typeface="Aptos Narrow" panose="020B0004020202020204" pitchFamily="34" charset="0"/>
                      </a:endParaRPr>
                    </a:p>
                  </a:txBody>
                  <a:tcPr marL="8368" marR="8368" marT="836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6822653"/>
                  </a:ext>
                </a:extLst>
              </a:tr>
            </a:tbl>
          </a:graphicData>
        </a:graphic>
      </p:graphicFrame>
    </p:spTree>
    <p:extLst>
      <p:ext uri="{BB962C8B-B14F-4D97-AF65-F5344CB8AC3E}">
        <p14:creationId xmlns:p14="http://schemas.microsoft.com/office/powerpoint/2010/main" val="7327014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B7FF7-440D-F039-DE8F-FE2A9DD3E826}"/>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14ABE23F-3E09-2AD8-D1BE-7DD641852A9C}"/>
              </a:ext>
            </a:extLst>
          </p:cNvPr>
          <p:cNvSpPr>
            <a:spLocks noGrp="1"/>
          </p:cNvSpPr>
          <p:nvPr>
            <p:ph idx="1"/>
          </p:nvPr>
        </p:nvSpPr>
        <p:spPr/>
        <p:txBody>
          <a:bodyPr>
            <a:normAutofit/>
          </a:bodyPr>
          <a:lstStyle/>
          <a:p>
            <a:pPr marL="0" indent="0">
              <a:buNone/>
            </a:pPr>
            <a:r>
              <a:rPr lang="en-US" sz="3600" dirty="0"/>
              <a:t>Look at the factors under each clause of the Homeowner and Future Homeowner Bill of Rights, anything you would highlight or add?</a:t>
            </a:r>
          </a:p>
          <a:p>
            <a:pPr marL="0" indent="0">
              <a:buNone/>
            </a:pPr>
            <a:endParaRPr lang="en-US" sz="3600" dirty="0"/>
          </a:p>
          <a:p>
            <a:pPr marL="0" indent="0">
              <a:buNone/>
            </a:pPr>
            <a:r>
              <a:rPr lang="en-US" sz="3600" dirty="0"/>
              <a:t>Is there a dream policy idea you have to address any of the clauses?</a:t>
            </a:r>
          </a:p>
        </p:txBody>
      </p:sp>
    </p:spTree>
    <p:extLst>
      <p:ext uri="{BB962C8B-B14F-4D97-AF65-F5344CB8AC3E}">
        <p14:creationId xmlns:p14="http://schemas.microsoft.com/office/powerpoint/2010/main" val="622842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7315200" cy="945515"/>
          </a:xfrm>
        </p:spPr>
        <p:txBody>
          <a:bodyPr>
            <a:normAutofit/>
          </a:bodyPr>
          <a:lstStyle/>
          <a:p>
            <a:r>
              <a:rPr lang="en-US" dirty="0"/>
              <a:t>Creating common definition</a:t>
            </a:r>
          </a:p>
        </p:txBody>
      </p:sp>
      <p:grpSp>
        <p:nvGrpSpPr>
          <p:cNvPr id="33" name="Group 32">
            <a:extLst>
              <a:ext uri="{FF2B5EF4-FFF2-40B4-BE49-F238E27FC236}">
                <a16:creationId xmlns:a16="http://schemas.microsoft.com/office/drawing/2014/main" id="{118D8583-AE98-BED1-15DF-0C939633F94D}"/>
              </a:ext>
            </a:extLst>
          </p:cNvPr>
          <p:cNvGrpSpPr/>
          <p:nvPr/>
        </p:nvGrpSpPr>
        <p:grpSpPr>
          <a:xfrm>
            <a:off x="360590" y="2036821"/>
            <a:ext cx="2506435" cy="1711712"/>
            <a:chOff x="236765" y="1717288"/>
            <a:chExt cx="2506435" cy="1711712"/>
          </a:xfrm>
        </p:grpSpPr>
        <p:pic>
          <p:nvPicPr>
            <p:cNvPr id="9" name="Picture 8" descr="A blue and orange squares with white text&#10;&#10;Description automatically generated">
              <a:extLst>
                <a:ext uri="{FF2B5EF4-FFF2-40B4-BE49-F238E27FC236}">
                  <a16:creationId xmlns:a16="http://schemas.microsoft.com/office/drawing/2014/main" id="{15476007-FC06-36E2-4CEE-D11D470766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765" y="1717288"/>
              <a:ext cx="2506435" cy="1711712"/>
            </a:xfrm>
            <a:prstGeom prst="rect">
              <a:avLst/>
            </a:prstGeom>
          </p:spPr>
        </p:pic>
        <p:sp>
          <p:nvSpPr>
            <p:cNvPr id="10" name="Rectangle 9">
              <a:extLst>
                <a:ext uri="{FF2B5EF4-FFF2-40B4-BE49-F238E27FC236}">
                  <a16:creationId xmlns:a16="http://schemas.microsoft.com/office/drawing/2014/main" id="{6BD5DC25-9B7E-6506-C13C-30E2AEB20632}"/>
                </a:ext>
              </a:extLst>
            </p:cNvPr>
            <p:cNvSpPr/>
            <p:nvPr/>
          </p:nvSpPr>
          <p:spPr>
            <a:xfrm>
              <a:off x="533400" y="2333625"/>
              <a:ext cx="1990725" cy="504825"/>
            </a:xfrm>
            <a:prstGeom prst="rect">
              <a:avLst/>
            </a:prstGeom>
            <a:solidFill>
              <a:srgbClr val="2A3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8F1BEEA-6565-EAF9-4C87-9936F8D57E35}"/>
                </a:ext>
              </a:extLst>
            </p:cNvPr>
            <p:cNvSpPr txBox="1"/>
            <p:nvPr/>
          </p:nvSpPr>
          <p:spPr>
            <a:xfrm>
              <a:off x="236765" y="2299841"/>
              <a:ext cx="25064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Calibri" panose="020F0502020204030204"/>
                  <a:ea typeface="+mn-ea"/>
                  <a:cs typeface="+mn-cs"/>
                </a:rPr>
                <a:t>DIVESTMENT</a:t>
              </a:r>
            </a:p>
          </p:txBody>
        </p:sp>
      </p:grpSp>
      <p:grpSp>
        <p:nvGrpSpPr>
          <p:cNvPr id="34" name="Group 33">
            <a:extLst>
              <a:ext uri="{FF2B5EF4-FFF2-40B4-BE49-F238E27FC236}">
                <a16:creationId xmlns:a16="http://schemas.microsoft.com/office/drawing/2014/main" id="{D7EE8F58-89AF-2424-3C3C-7F5601A0BC08}"/>
              </a:ext>
            </a:extLst>
          </p:cNvPr>
          <p:cNvGrpSpPr/>
          <p:nvPr/>
        </p:nvGrpSpPr>
        <p:grpSpPr>
          <a:xfrm>
            <a:off x="3332390" y="2036821"/>
            <a:ext cx="2506435" cy="1711712"/>
            <a:chOff x="3208565" y="1717288"/>
            <a:chExt cx="2506435" cy="1711712"/>
          </a:xfrm>
        </p:grpSpPr>
        <p:pic>
          <p:nvPicPr>
            <p:cNvPr id="12" name="Picture 11" descr="A blue and orange squares with white text&#10;&#10;Description automatically generated">
              <a:extLst>
                <a:ext uri="{FF2B5EF4-FFF2-40B4-BE49-F238E27FC236}">
                  <a16:creationId xmlns:a16="http://schemas.microsoft.com/office/drawing/2014/main" id="{48C2FD61-0C9F-C968-2325-973983349C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8565" y="1717288"/>
              <a:ext cx="2506435" cy="1711712"/>
            </a:xfrm>
            <a:prstGeom prst="rect">
              <a:avLst/>
            </a:prstGeom>
          </p:spPr>
        </p:pic>
        <p:sp>
          <p:nvSpPr>
            <p:cNvPr id="13" name="Rectangle 12">
              <a:extLst>
                <a:ext uri="{FF2B5EF4-FFF2-40B4-BE49-F238E27FC236}">
                  <a16:creationId xmlns:a16="http://schemas.microsoft.com/office/drawing/2014/main" id="{64B68793-12ED-01BA-82F5-94F5F9282397}"/>
                </a:ext>
              </a:extLst>
            </p:cNvPr>
            <p:cNvSpPr/>
            <p:nvPr/>
          </p:nvSpPr>
          <p:spPr>
            <a:xfrm>
              <a:off x="3505200" y="2333625"/>
              <a:ext cx="1990725" cy="504825"/>
            </a:xfrm>
            <a:prstGeom prst="rect">
              <a:avLst/>
            </a:prstGeom>
            <a:solidFill>
              <a:srgbClr val="2A3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A890FDF-E7BE-F86E-E0FA-957055CF1A4E}"/>
                </a:ext>
              </a:extLst>
            </p:cNvPr>
            <p:cNvSpPr txBox="1"/>
            <p:nvPr/>
          </p:nvSpPr>
          <p:spPr>
            <a:xfrm>
              <a:off x="3208565" y="2299841"/>
              <a:ext cx="25064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Calibri" panose="020F0502020204030204"/>
                  <a:ea typeface="+mn-ea"/>
                  <a:cs typeface="+mn-cs"/>
                </a:rPr>
                <a:t>ABANDONMENT</a:t>
              </a:r>
            </a:p>
          </p:txBody>
        </p:sp>
      </p:grpSp>
      <p:grpSp>
        <p:nvGrpSpPr>
          <p:cNvPr id="35" name="Group 34">
            <a:extLst>
              <a:ext uri="{FF2B5EF4-FFF2-40B4-BE49-F238E27FC236}">
                <a16:creationId xmlns:a16="http://schemas.microsoft.com/office/drawing/2014/main" id="{E50F24CD-0D25-09EF-AC89-A946979F8EA2}"/>
              </a:ext>
            </a:extLst>
          </p:cNvPr>
          <p:cNvGrpSpPr/>
          <p:nvPr/>
        </p:nvGrpSpPr>
        <p:grpSpPr>
          <a:xfrm>
            <a:off x="6304190" y="2036821"/>
            <a:ext cx="2506435" cy="1711712"/>
            <a:chOff x="6180365" y="1717288"/>
            <a:chExt cx="2506435" cy="1711712"/>
          </a:xfrm>
        </p:grpSpPr>
        <p:pic>
          <p:nvPicPr>
            <p:cNvPr id="15" name="Picture 14" descr="A blue and orange squares with white text&#10;&#10;Description automatically generated">
              <a:extLst>
                <a:ext uri="{FF2B5EF4-FFF2-40B4-BE49-F238E27FC236}">
                  <a16:creationId xmlns:a16="http://schemas.microsoft.com/office/drawing/2014/main" id="{6116422E-D82E-42D8-4F54-FBE284AE5D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0365" y="1717288"/>
              <a:ext cx="2506435" cy="1711712"/>
            </a:xfrm>
            <a:prstGeom prst="rect">
              <a:avLst/>
            </a:prstGeom>
          </p:spPr>
        </p:pic>
        <p:sp>
          <p:nvSpPr>
            <p:cNvPr id="16" name="Rectangle 15">
              <a:extLst>
                <a:ext uri="{FF2B5EF4-FFF2-40B4-BE49-F238E27FC236}">
                  <a16:creationId xmlns:a16="http://schemas.microsoft.com/office/drawing/2014/main" id="{640F6754-FC2E-9165-1515-E1DC50E7CEC8}"/>
                </a:ext>
              </a:extLst>
            </p:cNvPr>
            <p:cNvSpPr/>
            <p:nvPr/>
          </p:nvSpPr>
          <p:spPr>
            <a:xfrm>
              <a:off x="6477000" y="2333625"/>
              <a:ext cx="1990725" cy="504825"/>
            </a:xfrm>
            <a:prstGeom prst="rect">
              <a:avLst/>
            </a:prstGeom>
            <a:solidFill>
              <a:srgbClr val="2A3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794CC501-5943-9F2E-B691-E3659C3EBB65}"/>
                </a:ext>
              </a:extLst>
            </p:cNvPr>
            <p:cNvSpPr txBox="1"/>
            <p:nvPr/>
          </p:nvSpPr>
          <p:spPr>
            <a:xfrm>
              <a:off x="6180365" y="2299841"/>
              <a:ext cx="25064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Calibri" panose="020F0502020204030204"/>
                  <a:ea typeface="+mn-ea"/>
                  <a:cs typeface="+mn-cs"/>
                </a:rPr>
                <a:t>DISPLACEMENT</a:t>
              </a:r>
            </a:p>
          </p:txBody>
        </p:sp>
      </p:grpSp>
      <p:grpSp>
        <p:nvGrpSpPr>
          <p:cNvPr id="36" name="Group 35">
            <a:extLst>
              <a:ext uri="{FF2B5EF4-FFF2-40B4-BE49-F238E27FC236}">
                <a16:creationId xmlns:a16="http://schemas.microsoft.com/office/drawing/2014/main" id="{1966064B-5B35-5566-0453-E765DB0E7E52}"/>
              </a:ext>
            </a:extLst>
          </p:cNvPr>
          <p:cNvGrpSpPr/>
          <p:nvPr/>
        </p:nvGrpSpPr>
        <p:grpSpPr>
          <a:xfrm>
            <a:off x="9275990" y="2036821"/>
            <a:ext cx="2506435" cy="1711712"/>
            <a:chOff x="9152165" y="1717288"/>
            <a:chExt cx="2506435" cy="1711712"/>
          </a:xfrm>
        </p:grpSpPr>
        <p:pic>
          <p:nvPicPr>
            <p:cNvPr id="18" name="Picture 17" descr="A blue and orange squares with white text&#10;&#10;Description automatically generated">
              <a:extLst>
                <a:ext uri="{FF2B5EF4-FFF2-40B4-BE49-F238E27FC236}">
                  <a16:creationId xmlns:a16="http://schemas.microsoft.com/office/drawing/2014/main" id="{4B531C0C-1247-FE8F-997B-DBA5F2627F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2165" y="1717288"/>
              <a:ext cx="2506435" cy="1711712"/>
            </a:xfrm>
            <a:prstGeom prst="rect">
              <a:avLst/>
            </a:prstGeom>
          </p:spPr>
        </p:pic>
        <p:sp>
          <p:nvSpPr>
            <p:cNvPr id="19" name="Rectangle 18">
              <a:extLst>
                <a:ext uri="{FF2B5EF4-FFF2-40B4-BE49-F238E27FC236}">
                  <a16:creationId xmlns:a16="http://schemas.microsoft.com/office/drawing/2014/main" id="{636F7F03-B0F1-89A4-88C1-AACE0E765FE2}"/>
                </a:ext>
              </a:extLst>
            </p:cNvPr>
            <p:cNvSpPr/>
            <p:nvPr/>
          </p:nvSpPr>
          <p:spPr>
            <a:xfrm>
              <a:off x="9448800" y="2333625"/>
              <a:ext cx="1990725" cy="504825"/>
            </a:xfrm>
            <a:prstGeom prst="rect">
              <a:avLst/>
            </a:prstGeom>
            <a:solidFill>
              <a:srgbClr val="2A3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48381D2-310E-979F-7FA5-2C229C70364E}"/>
                </a:ext>
              </a:extLst>
            </p:cNvPr>
            <p:cNvSpPr txBox="1"/>
            <p:nvPr/>
          </p:nvSpPr>
          <p:spPr>
            <a:xfrm>
              <a:off x="9152165" y="2299841"/>
              <a:ext cx="25064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Calibri" panose="020F0502020204030204"/>
                  <a:ea typeface="+mn-ea"/>
                  <a:cs typeface="+mn-cs"/>
                </a:rPr>
                <a:t>GENTRIFICATION</a:t>
              </a:r>
            </a:p>
          </p:txBody>
        </p:sp>
      </p:grpSp>
      <p:grpSp>
        <p:nvGrpSpPr>
          <p:cNvPr id="37" name="Group 36">
            <a:extLst>
              <a:ext uri="{FF2B5EF4-FFF2-40B4-BE49-F238E27FC236}">
                <a16:creationId xmlns:a16="http://schemas.microsoft.com/office/drawing/2014/main" id="{C8B8D4F1-B5EE-8BB7-B05A-3C791E5DF4D6}"/>
              </a:ext>
            </a:extLst>
          </p:cNvPr>
          <p:cNvGrpSpPr/>
          <p:nvPr/>
        </p:nvGrpSpPr>
        <p:grpSpPr>
          <a:xfrm>
            <a:off x="360590" y="4238626"/>
            <a:ext cx="2506435" cy="1711712"/>
            <a:chOff x="236765" y="4019551"/>
            <a:chExt cx="2506435" cy="1711712"/>
          </a:xfrm>
        </p:grpSpPr>
        <p:pic>
          <p:nvPicPr>
            <p:cNvPr id="21" name="Picture 20" descr="A blue and orange squares with white text&#10;&#10;Description automatically generated">
              <a:extLst>
                <a:ext uri="{FF2B5EF4-FFF2-40B4-BE49-F238E27FC236}">
                  <a16:creationId xmlns:a16="http://schemas.microsoft.com/office/drawing/2014/main" id="{6F358576-3CBD-381D-5DD7-A96D8082B0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765" y="4019551"/>
              <a:ext cx="2506435" cy="1711712"/>
            </a:xfrm>
            <a:prstGeom prst="rect">
              <a:avLst/>
            </a:prstGeom>
          </p:spPr>
        </p:pic>
        <p:sp>
          <p:nvSpPr>
            <p:cNvPr id="22" name="Rectangle 21">
              <a:extLst>
                <a:ext uri="{FF2B5EF4-FFF2-40B4-BE49-F238E27FC236}">
                  <a16:creationId xmlns:a16="http://schemas.microsoft.com/office/drawing/2014/main" id="{DF853E6C-06A4-B93A-2F97-51D5562A3E98}"/>
                </a:ext>
              </a:extLst>
            </p:cNvPr>
            <p:cNvSpPr/>
            <p:nvPr/>
          </p:nvSpPr>
          <p:spPr>
            <a:xfrm>
              <a:off x="533400" y="4635888"/>
              <a:ext cx="1990725" cy="504825"/>
            </a:xfrm>
            <a:prstGeom prst="rect">
              <a:avLst/>
            </a:prstGeom>
            <a:solidFill>
              <a:srgbClr val="2A3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9282ED7C-8045-7D67-B030-95BD55832C61}"/>
                </a:ext>
              </a:extLst>
            </p:cNvPr>
            <p:cNvSpPr txBox="1"/>
            <p:nvPr/>
          </p:nvSpPr>
          <p:spPr>
            <a:xfrm>
              <a:off x="236765" y="4602104"/>
              <a:ext cx="25064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Calibri" panose="020F0502020204030204"/>
                  <a:ea typeface="+mn-ea"/>
                  <a:cs typeface="+mn-cs"/>
                </a:rPr>
                <a:t>GROWTH</a:t>
              </a:r>
            </a:p>
          </p:txBody>
        </p:sp>
      </p:grpSp>
      <p:grpSp>
        <p:nvGrpSpPr>
          <p:cNvPr id="38" name="Group 37">
            <a:extLst>
              <a:ext uri="{FF2B5EF4-FFF2-40B4-BE49-F238E27FC236}">
                <a16:creationId xmlns:a16="http://schemas.microsoft.com/office/drawing/2014/main" id="{465F77C0-DAAF-697A-4E3F-49F0A424C24D}"/>
              </a:ext>
            </a:extLst>
          </p:cNvPr>
          <p:cNvGrpSpPr/>
          <p:nvPr/>
        </p:nvGrpSpPr>
        <p:grpSpPr>
          <a:xfrm>
            <a:off x="3332390" y="4238626"/>
            <a:ext cx="2506435" cy="1711712"/>
            <a:chOff x="3208565" y="4019551"/>
            <a:chExt cx="2506435" cy="1711712"/>
          </a:xfrm>
        </p:grpSpPr>
        <p:pic>
          <p:nvPicPr>
            <p:cNvPr id="24" name="Picture 23" descr="A blue and orange squares with white text&#10;&#10;Description automatically generated">
              <a:extLst>
                <a:ext uri="{FF2B5EF4-FFF2-40B4-BE49-F238E27FC236}">
                  <a16:creationId xmlns:a16="http://schemas.microsoft.com/office/drawing/2014/main" id="{E83CB0B4-F406-32CF-614F-D276402E6C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8565" y="4019551"/>
              <a:ext cx="2506435" cy="1711712"/>
            </a:xfrm>
            <a:prstGeom prst="rect">
              <a:avLst/>
            </a:prstGeom>
          </p:spPr>
        </p:pic>
        <p:sp>
          <p:nvSpPr>
            <p:cNvPr id="25" name="Rectangle 24">
              <a:extLst>
                <a:ext uri="{FF2B5EF4-FFF2-40B4-BE49-F238E27FC236}">
                  <a16:creationId xmlns:a16="http://schemas.microsoft.com/office/drawing/2014/main" id="{F57C196F-0BB1-D4A6-B853-E81A3D0B7F3E}"/>
                </a:ext>
              </a:extLst>
            </p:cNvPr>
            <p:cNvSpPr/>
            <p:nvPr/>
          </p:nvSpPr>
          <p:spPr>
            <a:xfrm>
              <a:off x="3505200" y="4635888"/>
              <a:ext cx="1990725" cy="504825"/>
            </a:xfrm>
            <a:prstGeom prst="rect">
              <a:avLst/>
            </a:prstGeom>
            <a:solidFill>
              <a:srgbClr val="2A3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921B443B-4A53-1CFB-4C00-9F675AE3B747}"/>
                </a:ext>
              </a:extLst>
            </p:cNvPr>
            <p:cNvSpPr txBox="1"/>
            <p:nvPr/>
          </p:nvSpPr>
          <p:spPr>
            <a:xfrm>
              <a:off x="3208565" y="4602104"/>
              <a:ext cx="25064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Calibri" panose="020F0502020204030204"/>
                  <a:ea typeface="+mn-ea"/>
                  <a:cs typeface="+mn-cs"/>
                </a:rPr>
                <a:t>POLICY</a:t>
              </a:r>
            </a:p>
          </p:txBody>
        </p:sp>
      </p:grpSp>
      <p:grpSp>
        <p:nvGrpSpPr>
          <p:cNvPr id="39" name="Group 38">
            <a:extLst>
              <a:ext uri="{FF2B5EF4-FFF2-40B4-BE49-F238E27FC236}">
                <a16:creationId xmlns:a16="http://schemas.microsoft.com/office/drawing/2014/main" id="{1A454641-FBB2-4FF3-0535-39E1412D2E6D}"/>
              </a:ext>
            </a:extLst>
          </p:cNvPr>
          <p:cNvGrpSpPr/>
          <p:nvPr/>
        </p:nvGrpSpPr>
        <p:grpSpPr>
          <a:xfrm>
            <a:off x="6304190" y="4238626"/>
            <a:ext cx="2506435" cy="1711712"/>
            <a:chOff x="6180365" y="4019551"/>
            <a:chExt cx="2506435" cy="1711712"/>
          </a:xfrm>
        </p:grpSpPr>
        <p:pic>
          <p:nvPicPr>
            <p:cNvPr id="27" name="Picture 26" descr="A blue and orange squares with white text&#10;&#10;Description automatically generated">
              <a:extLst>
                <a:ext uri="{FF2B5EF4-FFF2-40B4-BE49-F238E27FC236}">
                  <a16:creationId xmlns:a16="http://schemas.microsoft.com/office/drawing/2014/main" id="{97D5C8A8-CBD4-63C6-AFC6-7987CB1C7A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0365" y="4019551"/>
              <a:ext cx="2506435" cy="1711712"/>
            </a:xfrm>
            <a:prstGeom prst="rect">
              <a:avLst/>
            </a:prstGeom>
          </p:spPr>
        </p:pic>
        <p:sp>
          <p:nvSpPr>
            <p:cNvPr id="28" name="Rectangle 27">
              <a:extLst>
                <a:ext uri="{FF2B5EF4-FFF2-40B4-BE49-F238E27FC236}">
                  <a16:creationId xmlns:a16="http://schemas.microsoft.com/office/drawing/2014/main" id="{53CE18C4-E643-1C98-BAB4-2CF68113F07A}"/>
                </a:ext>
              </a:extLst>
            </p:cNvPr>
            <p:cNvSpPr/>
            <p:nvPr/>
          </p:nvSpPr>
          <p:spPr>
            <a:xfrm>
              <a:off x="6477000" y="4635888"/>
              <a:ext cx="1990725" cy="504825"/>
            </a:xfrm>
            <a:prstGeom prst="rect">
              <a:avLst/>
            </a:prstGeom>
            <a:solidFill>
              <a:srgbClr val="2A3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06FCC13F-1237-C104-BA90-432031D54EC3}"/>
                </a:ext>
              </a:extLst>
            </p:cNvPr>
            <p:cNvSpPr txBox="1"/>
            <p:nvPr/>
          </p:nvSpPr>
          <p:spPr>
            <a:xfrm>
              <a:off x="6180365" y="4602104"/>
              <a:ext cx="250643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Calibri" panose="020F0502020204030204"/>
                  <a:ea typeface="+mn-ea"/>
                  <a:cs typeface="+mn-cs"/>
                </a:rPr>
                <a:t>SEGREGATION</a:t>
              </a:r>
            </a:p>
          </p:txBody>
        </p:sp>
      </p:grpSp>
      <p:grpSp>
        <p:nvGrpSpPr>
          <p:cNvPr id="40" name="Group 39">
            <a:extLst>
              <a:ext uri="{FF2B5EF4-FFF2-40B4-BE49-F238E27FC236}">
                <a16:creationId xmlns:a16="http://schemas.microsoft.com/office/drawing/2014/main" id="{B1BBB053-1349-091D-EBE3-BF3D2343C1D7}"/>
              </a:ext>
            </a:extLst>
          </p:cNvPr>
          <p:cNvGrpSpPr/>
          <p:nvPr/>
        </p:nvGrpSpPr>
        <p:grpSpPr>
          <a:xfrm>
            <a:off x="9275990" y="4238626"/>
            <a:ext cx="2545214" cy="1711712"/>
            <a:chOff x="9152165" y="4019551"/>
            <a:chExt cx="2545214" cy="1711712"/>
          </a:xfrm>
        </p:grpSpPr>
        <p:pic>
          <p:nvPicPr>
            <p:cNvPr id="30" name="Picture 29" descr="A blue and orange squares with white text&#10;&#10;Description automatically generated">
              <a:extLst>
                <a:ext uri="{FF2B5EF4-FFF2-40B4-BE49-F238E27FC236}">
                  <a16:creationId xmlns:a16="http://schemas.microsoft.com/office/drawing/2014/main" id="{8B689C64-CDF0-A68C-CA89-F371AA7CF1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2165" y="4019551"/>
              <a:ext cx="2506435" cy="1711712"/>
            </a:xfrm>
            <a:prstGeom prst="rect">
              <a:avLst/>
            </a:prstGeom>
          </p:spPr>
        </p:pic>
        <p:sp>
          <p:nvSpPr>
            <p:cNvPr id="31" name="Rectangle 30">
              <a:extLst>
                <a:ext uri="{FF2B5EF4-FFF2-40B4-BE49-F238E27FC236}">
                  <a16:creationId xmlns:a16="http://schemas.microsoft.com/office/drawing/2014/main" id="{18935A59-FB79-292D-DF17-CCDC8392E9EA}"/>
                </a:ext>
              </a:extLst>
            </p:cNvPr>
            <p:cNvSpPr/>
            <p:nvPr/>
          </p:nvSpPr>
          <p:spPr>
            <a:xfrm>
              <a:off x="9448800" y="4714332"/>
              <a:ext cx="1990725" cy="504825"/>
            </a:xfrm>
            <a:prstGeom prst="rect">
              <a:avLst/>
            </a:prstGeom>
            <a:solidFill>
              <a:srgbClr val="2A3B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28009188-E8F6-F188-C4ED-2D1EDBB9B66F}"/>
                </a:ext>
              </a:extLst>
            </p:cNvPr>
            <p:cNvSpPr txBox="1"/>
            <p:nvPr/>
          </p:nvSpPr>
          <p:spPr>
            <a:xfrm>
              <a:off x="9190944" y="4555938"/>
              <a:ext cx="25064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FFFF"/>
                  </a:solidFill>
                  <a:effectLst/>
                  <a:uLnTx/>
                  <a:uFillTx/>
                  <a:latin typeface="Calibri" panose="020F0502020204030204"/>
                  <a:ea typeface="+mn-ea"/>
                  <a:cs typeface="+mn-cs"/>
                </a:rPr>
                <a:t>RACIAL</a:t>
              </a:r>
              <a:r>
                <a:rPr kumimoji="0" lang="en-US" sz="3200" b="1"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en-US" sz="2600" b="1" i="0" u="none" strike="noStrike" kern="1200" cap="none" spc="0" normalizeH="0" baseline="0" noProof="0" dirty="0">
                  <a:ln>
                    <a:noFill/>
                  </a:ln>
                  <a:solidFill>
                    <a:srgbClr val="FFFFFF"/>
                  </a:solidFill>
                  <a:effectLst/>
                  <a:uLnTx/>
                  <a:uFillTx/>
                  <a:latin typeface="Calibri" panose="020F0502020204030204"/>
                  <a:ea typeface="+mn-ea"/>
                  <a:cs typeface="+mn-cs"/>
                </a:rPr>
                <a:t>EQUITY</a:t>
              </a:r>
            </a:p>
          </p:txBody>
        </p:sp>
      </p:grpSp>
    </p:spTree>
    <p:extLst>
      <p:ext uri="{BB962C8B-B14F-4D97-AF65-F5344CB8AC3E}">
        <p14:creationId xmlns:p14="http://schemas.microsoft.com/office/powerpoint/2010/main" val="4096164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7315200" cy="945515"/>
          </a:xfrm>
        </p:spPr>
        <p:txBody>
          <a:bodyPr>
            <a:normAutofit/>
          </a:bodyPr>
          <a:lstStyle/>
          <a:p>
            <a:r>
              <a:rPr lang="en-US" dirty="0"/>
              <a:t>Collective Objectives</a:t>
            </a:r>
          </a:p>
        </p:txBody>
      </p:sp>
      <p:pic>
        <p:nvPicPr>
          <p:cNvPr id="21" name="Picture 20">
            <a:extLst>
              <a:ext uri="{FF2B5EF4-FFF2-40B4-BE49-F238E27FC236}">
                <a16:creationId xmlns:a16="http://schemas.microsoft.com/office/drawing/2014/main" id="{9BE8B7A7-12C3-9042-1ECB-8E0F6679EA7F}"/>
              </a:ext>
            </a:extLst>
          </p:cNvPr>
          <p:cNvPicPr>
            <a:picLocks noChangeAspect="1"/>
          </p:cNvPicPr>
          <p:nvPr/>
        </p:nvPicPr>
        <p:blipFill rotWithShape="1">
          <a:blip r:embed="rId3"/>
          <a:srcRect l="46584" t="29968" r="5850" b="29045"/>
          <a:stretch/>
        </p:blipFill>
        <p:spPr>
          <a:xfrm>
            <a:off x="395416" y="4759460"/>
            <a:ext cx="2248929" cy="1574528"/>
          </a:xfrm>
          <a:prstGeom prst="rect">
            <a:avLst/>
          </a:prstGeom>
          <a:ln>
            <a:solidFill>
              <a:srgbClr val="E7E6E6"/>
            </a:solidFill>
          </a:ln>
        </p:spPr>
      </p:pic>
      <p:pic>
        <p:nvPicPr>
          <p:cNvPr id="22" name="Picture 21" descr="Timeline&#10;&#10;Description automatically generated with medium confidence">
            <a:extLst>
              <a:ext uri="{FF2B5EF4-FFF2-40B4-BE49-F238E27FC236}">
                <a16:creationId xmlns:a16="http://schemas.microsoft.com/office/drawing/2014/main" id="{D8F27595-E81E-3F31-E25C-AEE14E5E24F2}"/>
              </a:ext>
            </a:extLst>
          </p:cNvPr>
          <p:cNvPicPr>
            <a:picLocks noChangeAspect="1"/>
          </p:cNvPicPr>
          <p:nvPr/>
        </p:nvPicPr>
        <p:blipFill rotWithShape="1">
          <a:blip r:embed="rId4"/>
          <a:srcRect l="10662" t="27430" r="9624" b="18856"/>
          <a:stretch/>
        </p:blipFill>
        <p:spPr>
          <a:xfrm>
            <a:off x="395417" y="1671702"/>
            <a:ext cx="2248929" cy="1231298"/>
          </a:xfrm>
          <a:prstGeom prst="rect">
            <a:avLst/>
          </a:prstGeom>
          <a:ln>
            <a:solidFill>
              <a:srgbClr val="E7E6E6"/>
            </a:solidFill>
          </a:ln>
        </p:spPr>
      </p:pic>
      <p:pic>
        <p:nvPicPr>
          <p:cNvPr id="23" name="Picture 22">
            <a:extLst>
              <a:ext uri="{FF2B5EF4-FFF2-40B4-BE49-F238E27FC236}">
                <a16:creationId xmlns:a16="http://schemas.microsoft.com/office/drawing/2014/main" id="{434EBE80-8F24-A0D7-229D-A6FBA344498C}"/>
              </a:ext>
            </a:extLst>
          </p:cNvPr>
          <p:cNvPicPr>
            <a:picLocks noChangeAspect="1"/>
          </p:cNvPicPr>
          <p:nvPr/>
        </p:nvPicPr>
        <p:blipFill rotWithShape="1">
          <a:blip r:embed="rId5"/>
          <a:srcRect l="25799" t="38198" r="4543" b="23391"/>
          <a:stretch/>
        </p:blipFill>
        <p:spPr>
          <a:xfrm>
            <a:off x="395416" y="3202139"/>
            <a:ext cx="2248929" cy="1258182"/>
          </a:xfrm>
          <a:prstGeom prst="rect">
            <a:avLst/>
          </a:prstGeom>
          <a:ln>
            <a:solidFill>
              <a:srgbClr val="E7E6E6"/>
            </a:solidFill>
          </a:ln>
        </p:spPr>
      </p:pic>
      <p:pic>
        <p:nvPicPr>
          <p:cNvPr id="26" name="Graphic 16" descr="Mortgage with solid fill">
            <a:extLst>
              <a:ext uri="{FF2B5EF4-FFF2-40B4-BE49-F238E27FC236}">
                <a16:creationId xmlns:a16="http://schemas.microsoft.com/office/drawing/2014/main" id="{9466C19F-8E8C-023C-DDEF-F72B7C2D8C3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00035" y="5034143"/>
            <a:ext cx="765326" cy="765326"/>
          </a:xfrm>
          <a:prstGeom prst="rect">
            <a:avLst/>
          </a:prstGeom>
        </p:spPr>
      </p:pic>
      <p:pic>
        <p:nvPicPr>
          <p:cNvPr id="27" name="Graphic 17" descr="Neighborhood with solid fill">
            <a:extLst>
              <a:ext uri="{FF2B5EF4-FFF2-40B4-BE49-F238E27FC236}">
                <a16:creationId xmlns:a16="http://schemas.microsoft.com/office/drawing/2014/main" id="{42DD648E-2379-E0FA-21A3-3684D513179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70186" y="2817195"/>
            <a:ext cx="914400" cy="914400"/>
          </a:xfrm>
          <a:prstGeom prst="rect">
            <a:avLst/>
          </a:prstGeom>
        </p:spPr>
      </p:pic>
      <p:pic>
        <p:nvPicPr>
          <p:cNvPr id="28" name="Graphic 18" descr="Open book outline">
            <a:extLst>
              <a:ext uri="{FF2B5EF4-FFF2-40B4-BE49-F238E27FC236}">
                <a16:creationId xmlns:a16="http://schemas.microsoft.com/office/drawing/2014/main" id="{4EB33C18-378D-B3EB-B830-7D061897AEA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770186" y="1858726"/>
            <a:ext cx="914400" cy="914400"/>
          </a:xfrm>
          <a:prstGeom prst="rect">
            <a:avLst/>
          </a:prstGeom>
        </p:spPr>
      </p:pic>
      <p:sp>
        <p:nvSpPr>
          <p:cNvPr id="29" name="Text Box 2">
            <a:extLst>
              <a:ext uri="{FF2B5EF4-FFF2-40B4-BE49-F238E27FC236}">
                <a16:creationId xmlns:a16="http://schemas.microsoft.com/office/drawing/2014/main" id="{59A2E769-5F65-D679-1DC4-92841C0D9064}"/>
              </a:ext>
            </a:extLst>
          </p:cNvPr>
          <p:cNvSpPr txBox="1">
            <a:spLocks noChangeArrowheads="1"/>
          </p:cNvSpPr>
          <p:nvPr/>
        </p:nvSpPr>
        <p:spPr bwMode="auto">
          <a:xfrm>
            <a:off x="5157344" y="1858726"/>
            <a:ext cx="6348856" cy="4345940"/>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2000"/>
              </a:spcAft>
              <a:buClrTx/>
              <a:buSzTx/>
              <a:buFontTx/>
              <a:buNone/>
              <a:tabLst/>
              <a:defRPr/>
            </a:pPr>
            <a:r>
              <a:rPr kumimoji="0" lang="en-US" sz="2800" b="0" i="0" u="none" strike="noStrike" kern="1200" cap="none" spc="0" normalizeH="0" baseline="0" noProof="0" dirty="0">
                <a:ln>
                  <a:noFill/>
                </a:ln>
                <a:solidFill>
                  <a:srgbClr val="595959"/>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Grow homebuyer counseling &amp; down payment assistance </a:t>
            </a:r>
            <a:r>
              <a:rPr kumimoji="0" lang="en-US" sz="2800" b="1" i="0" u="none" strike="noStrike" kern="1200" cap="none" spc="0" normalizeH="0" baseline="0" noProof="0" dirty="0">
                <a:ln>
                  <a:noFill/>
                </a:ln>
                <a:solidFill>
                  <a:srgbClr val="595959"/>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(DPA)</a:t>
            </a:r>
          </a:p>
          <a:p>
            <a:pPr marL="0" marR="0" lvl="0" indent="0" algn="l" defTabSz="914400" rtl="0" eaLnBrk="1" fontAlgn="auto" latinLnBrk="0" hangingPunct="1">
              <a:lnSpc>
                <a:spcPct val="107000"/>
              </a:lnSpc>
              <a:spcBef>
                <a:spcPts val="0"/>
              </a:spcBef>
              <a:spcAft>
                <a:spcPts val="2000"/>
              </a:spcAft>
              <a:buClrTx/>
              <a:buSzTx/>
              <a:buFontTx/>
              <a:buNone/>
              <a:tabLst/>
              <a:defRPr/>
            </a:pPr>
            <a:r>
              <a:rPr kumimoji="0" lang="en-US" sz="2800" b="1" i="0" u="none" strike="noStrike" kern="1200" cap="none" spc="0" normalizeH="0" baseline="0" noProof="0" dirty="0">
                <a:ln>
                  <a:noFill/>
                </a:ln>
                <a:solidFill>
                  <a:srgbClr val="595959"/>
                </a:solidFill>
                <a:effectLst/>
                <a:uLnTx/>
                <a:uFillTx/>
                <a:latin typeface="Franklin Gothic Book" panose="020B0503020102020204" pitchFamily="34" charset="0"/>
                <a:ea typeface="+mn-ea"/>
                <a:cs typeface="Times New Roman" panose="02020603050405020304" pitchFamily="18" charset="0"/>
              </a:rPr>
              <a:t>Acquisition Fund </a:t>
            </a:r>
            <a:r>
              <a:rPr kumimoji="0" lang="en-US" sz="2800" b="0" i="0" u="none" strike="noStrike" kern="1200" cap="none" spc="0" normalizeH="0" baseline="0" noProof="0" dirty="0">
                <a:ln>
                  <a:noFill/>
                </a:ln>
                <a:solidFill>
                  <a:srgbClr val="595959"/>
                </a:solidFill>
                <a:effectLst/>
                <a:uLnTx/>
                <a:uFillTx/>
                <a:latin typeface="Franklin Gothic Book" panose="020B0503020102020204" pitchFamily="34" charset="0"/>
                <a:ea typeface="+mn-ea"/>
                <a:cs typeface="Times New Roman" panose="02020603050405020304" pitchFamily="18" charset="0"/>
              </a:rPr>
              <a:t>to combat predatory acquisition </a:t>
            </a:r>
          </a:p>
          <a:p>
            <a:pPr marL="0" marR="0" lvl="0" indent="0" algn="l" defTabSz="914400" rtl="0" eaLnBrk="1" fontAlgn="auto" latinLnBrk="0" hangingPunct="1">
              <a:lnSpc>
                <a:spcPct val="107000"/>
              </a:lnSpc>
              <a:spcBef>
                <a:spcPts val="0"/>
              </a:spcBef>
              <a:spcAft>
                <a:spcPts val="2000"/>
              </a:spcAft>
              <a:buClrTx/>
              <a:buSzTx/>
              <a:buFontTx/>
              <a:buNone/>
              <a:tabLst/>
              <a:defRPr/>
            </a:pPr>
            <a:r>
              <a:rPr kumimoji="0" lang="en-US" sz="2800" b="0" i="0" u="none" strike="noStrike" kern="1200" cap="none" spc="0" normalizeH="0" baseline="0" noProof="0" dirty="0">
                <a:ln>
                  <a:noFill/>
                </a:ln>
                <a:solidFill>
                  <a:srgbClr val="595959"/>
                </a:solidFill>
                <a:effectLst/>
                <a:uLnTx/>
                <a:uFillTx/>
                <a:latin typeface="Franklin Gothic Book" panose="020B0503020102020204" pitchFamily="34" charset="0"/>
                <a:ea typeface="+mn-ea"/>
                <a:cs typeface="Times New Roman" panose="02020603050405020304" pitchFamily="18" charset="0"/>
              </a:rPr>
              <a:t>Vacant Lots to </a:t>
            </a:r>
            <a:r>
              <a:rPr kumimoji="0" lang="en-US" sz="2800" b="1" i="0" u="none" strike="noStrike" kern="1200" cap="none" spc="0" normalizeH="0" baseline="0" noProof="0" dirty="0">
                <a:ln>
                  <a:noFill/>
                </a:ln>
                <a:solidFill>
                  <a:srgbClr val="595959"/>
                </a:solidFill>
                <a:effectLst/>
                <a:uLnTx/>
                <a:uFillTx/>
                <a:latin typeface="Franklin Gothic Book" panose="020B0503020102020204" pitchFamily="34" charset="0"/>
                <a:ea typeface="+mn-ea"/>
                <a:cs typeface="Times New Roman" panose="02020603050405020304" pitchFamily="18" charset="0"/>
              </a:rPr>
              <a:t>1</a:t>
            </a:r>
            <a:r>
              <a:rPr kumimoji="0" lang="en-US" sz="2800" b="1" i="0" u="none" strike="noStrike" kern="1200" cap="none" spc="0" normalizeH="0" baseline="30000" noProof="0" dirty="0">
                <a:ln>
                  <a:noFill/>
                </a:ln>
                <a:solidFill>
                  <a:srgbClr val="595959"/>
                </a:solidFill>
                <a:effectLst/>
                <a:uLnTx/>
                <a:uFillTx/>
                <a:latin typeface="Franklin Gothic Book" panose="020B0503020102020204" pitchFamily="34" charset="0"/>
                <a:ea typeface="+mn-ea"/>
                <a:cs typeface="Times New Roman" panose="02020603050405020304" pitchFamily="18" charset="0"/>
              </a:rPr>
              <a:t>st</a:t>
            </a:r>
            <a:r>
              <a:rPr kumimoji="0" lang="en-US" sz="2800" b="1" i="0" u="none" strike="noStrike" kern="1200" cap="none" spc="0" normalizeH="0" baseline="0" noProof="0" dirty="0">
                <a:ln>
                  <a:noFill/>
                </a:ln>
                <a:solidFill>
                  <a:srgbClr val="595959"/>
                </a:solidFill>
                <a:effectLst/>
                <a:uLnTx/>
                <a:uFillTx/>
                <a:latin typeface="Franklin Gothic Book" panose="020B0503020102020204" pitchFamily="34" charset="0"/>
                <a:ea typeface="+mn-ea"/>
                <a:cs typeface="Times New Roman" panose="02020603050405020304" pitchFamily="18" charset="0"/>
              </a:rPr>
              <a:t> Generation Homes </a:t>
            </a:r>
          </a:p>
          <a:p>
            <a:pPr marL="0" marR="0" lvl="0" indent="0" algn="l" defTabSz="914400" rtl="0" eaLnBrk="1" fontAlgn="auto" latinLnBrk="0" hangingPunct="1">
              <a:lnSpc>
                <a:spcPct val="107000"/>
              </a:lnSpc>
              <a:spcBef>
                <a:spcPts val="0"/>
              </a:spcBef>
              <a:spcAft>
                <a:spcPts val="2000"/>
              </a:spcAft>
              <a:buClrTx/>
              <a:buSzTx/>
              <a:buFontTx/>
              <a:buNone/>
              <a:tabLst/>
              <a:defRPr/>
            </a:pPr>
            <a:r>
              <a:rPr kumimoji="0" lang="en-US" sz="2800" b="1" i="0" u="none" strike="noStrike" kern="1200" cap="none" spc="0" normalizeH="0" baseline="0" noProof="0" dirty="0">
                <a:ln>
                  <a:noFill/>
                </a:ln>
                <a:solidFill>
                  <a:srgbClr val="595959"/>
                </a:solidFill>
                <a:effectLst/>
                <a:uLnTx/>
                <a:uFillTx/>
                <a:latin typeface="Franklin Gothic Book" panose="020B0503020102020204" pitchFamily="34" charset="0"/>
                <a:ea typeface="+mn-ea"/>
                <a:cs typeface="Times New Roman" panose="02020603050405020304" pitchFamily="18" charset="0"/>
              </a:rPr>
              <a:t>Alternative lending </a:t>
            </a:r>
            <a:r>
              <a:rPr kumimoji="0" lang="en-US" sz="2800" b="0" i="0" u="none" strike="noStrike" kern="1200" cap="none" spc="0" normalizeH="0" baseline="0" noProof="0" dirty="0">
                <a:ln>
                  <a:noFill/>
                </a:ln>
                <a:solidFill>
                  <a:srgbClr val="595959"/>
                </a:solidFill>
                <a:effectLst/>
                <a:uLnTx/>
                <a:uFillTx/>
                <a:latin typeface="Franklin Gothic Book" panose="020B0503020102020204" pitchFamily="34" charset="0"/>
                <a:ea typeface="+mn-ea"/>
                <a:cs typeface="Times New Roman" panose="02020603050405020304" pitchFamily="18" charset="0"/>
              </a:rPr>
              <a:t>based on rental history and 40 – 60% DTI</a:t>
            </a:r>
          </a:p>
        </p:txBody>
      </p:sp>
      <p:pic>
        <p:nvPicPr>
          <p:cNvPr id="30" name="Graphic 20" descr="Hammer with solid fill">
            <a:extLst>
              <a:ext uri="{FF2B5EF4-FFF2-40B4-BE49-F238E27FC236}">
                <a16:creationId xmlns:a16="http://schemas.microsoft.com/office/drawing/2014/main" id="{B19F48B8-B119-13B1-575F-C0153DCE338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900035" y="4131694"/>
            <a:ext cx="635477" cy="635477"/>
          </a:xfrm>
          <a:prstGeom prst="rect">
            <a:avLst/>
          </a:prstGeom>
        </p:spPr>
      </p:pic>
    </p:spTree>
    <p:extLst>
      <p:ext uri="{BB962C8B-B14F-4D97-AF65-F5344CB8AC3E}">
        <p14:creationId xmlns:p14="http://schemas.microsoft.com/office/powerpoint/2010/main" val="1461933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24C6D-68AA-9295-A023-CBF5F5845F42}"/>
              </a:ext>
            </a:extLst>
          </p:cNvPr>
          <p:cNvSpPr>
            <a:spLocks noGrp="1"/>
          </p:cNvSpPr>
          <p:nvPr>
            <p:ph type="title"/>
          </p:nvPr>
        </p:nvSpPr>
        <p:spPr>
          <a:xfrm>
            <a:off x="4191000" y="195791"/>
            <a:ext cx="6886575" cy="945515"/>
          </a:xfrm>
        </p:spPr>
        <p:txBody>
          <a:bodyPr>
            <a:noAutofit/>
          </a:bodyPr>
          <a:lstStyle/>
          <a:p>
            <a:r>
              <a:rPr lang="en-US" sz="3600" dirty="0"/>
              <a:t>Early understanding of displacement </a:t>
            </a:r>
          </a:p>
        </p:txBody>
      </p:sp>
      <p:grpSp>
        <p:nvGrpSpPr>
          <p:cNvPr id="7" name="Group 6">
            <a:extLst>
              <a:ext uri="{FF2B5EF4-FFF2-40B4-BE49-F238E27FC236}">
                <a16:creationId xmlns:a16="http://schemas.microsoft.com/office/drawing/2014/main" id="{B90E91EB-DF8D-AA53-0EA0-E5170DB1D6A8}"/>
              </a:ext>
            </a:extLst>
          </p:cNvPr>
          <p:cNvGrpSpPr/>
          <p:nvPr/>
        </p:nvGrpSpPr>
        <p:grpSpPr>
          <a:xfrm>
            <a:off x="3067291" y="3840743"/>
            <a:ext cx="5984112" cy="705186"/>
            <a:chOff x="895349" y="3163546"/>
            <a:chExt cx="2825004" cy="1433158"/>
          </a:xfrm>
        </p:grpSpPr>
        <p:sp>
          <p:nvSpPr>
            <p:cNvPr id="8" name="Freeform: Shape 7">
              <a:extLst>
                <a:ext uri="{FF2B5EF4-FFF2-40B4-BE49-F238E27FC236}">
                  <a16:creationId xmlns:a16="http://schemas.microsoft.com/office/drawing/2014/main" id="{69274E4C-7049-1C48-DB72-4A531B8314AC}"/>
                </a:ext>
              </a:extLst>
            </p:cNvPr>
            <p:cNvSpPr/>
            <p:nvPr/>
          </p:nvSpPr>
          <p:spPr>
            <a:xfrm>
              <a:off x="895349" y="3163546"/>
              <a:ext cx="2825003" cy="1277471"/>
            </a:xfrm>
            <a:custGeom>
              <a:avLst/>
              <a:gdLst>
                <a:gd name="connsiteX0" fmla="*/ 0 w 3524250"/>
                <a:gd name="connsiteY0" fmla="*/ 1752600 h 1809750"/>
                <a:gd name="connsiteX1" fmla="*/ 1123950 w 3524250"/>
                <a:gd name="connsiteY1" fmla="*/ 0 h 1809750"/>
                <a:gd name="connsiteX2" fmla="*/ 3524250 w 3524250"/>
                <a:gd name="connsiteY2" fmla="*/ 0 h 1809750"/>
                <a:gd name="connsiteX3" fmla="*/ 2381250 w 3524250"/>
                <a:gd name="connsiteY3" fmla="*/ 1809750 h 1809750"/>
                <a:gd name="connsiteX4" fmla="*/ 0 w 3524250"/>
                <a:gd name="connsiteY4" fmla="*/ 1752600 h 1809750"/>
                <a:gd name="connsiteX0" fmla="*/ 0 w 3524250"/>
                <a:gd name="connsiteY0" fmla="*/ 1815353 h 1815353"/>
                <a:gd name="connsiteX1" fmla="*/ 1123950 w 3524250"/>
                <a:gd name="connsiteY1" fmla="*/ 0 h 1815353"/>
                <a:gd name="connsiteX2" fmla="*/ 3524250 w 3524250"/>
                <a:gd name="connsiteY2" fmla="*/ 0 h 1815353"/>
                <a:gd name="connsiteX3" fmla="*/ 2381250 w 3524250"/>
                <a:gd name="connsiteY3" fmla="*/ 1809750 h 1815353"/>
                <a:gd name="connsiteX4" fmla="*/ 0 w 3524250"/>
                <a:gd name="connsiteY4" fmla="*/ 1815353 h 1815353"/>
                <a:gd name="connsiteX0" fmla="*/ 0 w 3443568"/>
                <a:gd name="connsiteY0" fmla="*/ 1851212 h 1851212"/>
                <a:gd name="connsiteX1" fmla="*/ 1123950 w 3443568"/>
                <a:gd name="connsiteY1" fmla="*/ 35859 h 1851212"/>
                <a:gd name="connsiteX2" fmla="*/ 3443568 w 3443568"/>
                <a:gd name="connsiteY2" fmla="*/ 0 h 1851212"/>
                <a:gd name="connsiteX3" fmla="*/ 2381250 w 3443568"/>
                <a:gd name="connsiteY3" fmla="*/ 1845609 h 1851212"/>
                <a:gd name="connsiteX4" fmla="*/ 0 w 3443568"/>
                <a:gd name="connsiteY4" fmla="*/ 1851212 h 1851212"/>
                <a:gd name="connsiteX0" fmla="*/ 0 w 3506320"/>
                <a:gd name="connsiteY0" fmla="*/ 1815353 h 1815353"/>
                <a:gd name="connsiteX1" fmla="*/ 1123950 w 3506320"/>
                <a:gd name="connsiteY1" fmla="*/ 0 h 1815353"/>
                <a:gd name="connsiteX2" fmla="*/ 3506320 w 3506320"/>
                <a:gd name="connsiteY2" fmla="*/ 502023 h 1815353"/>
                <a:gd name="connsiteX3" fmla="*/ 2381250 w 3506320"/>
                <a:gd name="connsiteY3" fmla="*/ 1809750 h 1815353"/>
                <a:gd name="connsiteX4" fmla="*/ 0 w 3506320"/>
                <a:gd name="connsiteY4" fmla="*/ 1815353 h 1815353"/>
                <a:gd name="connsiteX0" fmla="*/ 0 w 3506320"/>
                <a:gd name="connsiteY0" fmla="*/ 1313330 h 1313330"/>
                <a:gd name="connsiteX1" fmla="*/ 711573 w 3506320"/>
                <a:gd name="connsiteY1" fmla="*/ 44824 h 1313330"/>
                <a:gd name="connsiteX2" fmla="*/ 3506320 w 3506320"/>
                <a:gd name="connsiteY2" fmla="*/ 0 h 1313330"/>
                <a:gd name="connsiteX3" fmla="*/ 2381250 w 3506320"/>
                <a:gd name="connsiteY3" fmla="*/ 1307727 h 1313330"/>
                <a:gd name="connsiteX4" fmla="*/ 0 w 3506320"/>
                <a:gd name="connsiteY4" fmla="*/ 1313330 h 1313330"/>
                <a:gd name="connsiteX0" fmla="*/ 0 w 2825003"/>
                <a:gd name="connsiteY0" fmla="*/ 1268506 h 1268506"/>
                <a:gd name="connsiteX1" fmla="*/ 711573 w 2825003"/>
                <a:gd name="connsiteY1" fmla="*/ 0 h 1268506"/>
                <a:gd name="connsiteX2" fmla="*/ 2825003 w 2825003"/>
                <a:gd name="connsiteY2" fmla="*/ 17929 h 1268506"/>
                <a:gd name="connsiteX3" fmla="*/ 2381250 w 2825003"/>
                <a:gd name="connsiteY3" fmla="*/ 1262903 h 1268506"/>
                <a:gd name="connsiteX4" fmla="*/ 0 w 2825003"/>
                <a:gd name="connsiteY4" fmla="*/ 1268506 h 1268506"/>
                <a:gd name="connsiteX0" fmla="*/ 0 w 2825003"/>
                <a:gd name="connsiteY0" fmla="*/ 1277471 h 1277471"/>
                <a:gd name="connsiteX1" fmla="*/ 711573 w 2825003"/>
                <a:gd name="connsiteY1" fmla="*/ 8965 h 1277471"/>
                <a:gd name="connsiteX2" fmla="*/ 2825003 w 2825003"/>
                <a:gd name="connsiteY2" fmla="*/ 0 h 1277471"/>
                <a:gd name="connsiteX3" fmla="*/ 2381250 w 2825003"/>
                <a:gd name="connsiteY3" fmla="*/ 1271868 h 1277471"/>
                <a:gd name="connsiteX4" fmla="*/ 0 w 2825003"/>
                <a:gd name="connsiteY4" fmla="*/ 1277471 h 1277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003" h="1277471">
                  <a:moveTo>
                    <a:pt x="0" y="1277471"/>
                  </a:moveTo>
                  <a:lnTo>
                    <a:pt x="711573" y="8965"/>
                  </a:lnTo>
                  <a:lnTo>
                    <a:pt x="2825003" y="0"/>
                  </a:lnTo>
                  <a:lnTo>
                    <a:pt x="2381250" y="1271868"/>
                  </a:lnTo>
                  <a:lnTo>
                    <a:pt x="0" y="1277471"/>
                  </a:lnTo>
                  <a:close/>
                </a:path>
              </a:pathLst>
            </a:cu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5B6E317-D61D-F717-B126-7FB27B4D8003}"/>
                </a:ext>
              </a:extLst>
            </p:cNvPr>
            <p:cNvSpPr/>
            <p:nvPr/>
          </p:nvSpPr>
          <p:spPr>
            <a:xfrm>
              <a:off x="895350" y="4435414"/>
              <a:ext cx="2385732" cy="161290"/>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C83AE673-77AC-ACAB-459C-E49A1F7CE295}"/>
                </a:ext>
              </a:extLst>
            </p:cNvPr>
            <p:cNvSpPr/>
            <p:nvPr/>
          </p:nvSpPr>
          <p:spPr>
            <a:xfrm>
              <a:off x="3281082" y="3166908"/>
              <a:ext cx="439271" cy="1416423"/>
            </a:xfrm>
            <a:custGeom>
              <a:avLst/>
              <a:gdLst>
                <a:gd name="connsiteX0" fmla="*/ 0 w 439271"/>
                <a:gd name="connsiteY0" fmla="*/ 1416423 h 1416423"/>
                <a:gd name="connsiteX1" fmla="*/ 439271 w 439271"/>
                <a:gd name="connsiteY1" fmla="*/ 188259 h 1416423"/>
                <a:gd name="connsiteX2" fmla="*/ 439271 w 439271"/>
                <a:gd name="connsiteY2" fmla="*/ 0 h 1416423"/>
                <a:gd name="connsiteX3" fmla="*/ 8965 w 439271"/>
                <a:gd name="connsiteY3" fmla="*/ 1255059 h 1416423"/>
                <a:gd name="connsiteX4" fmla="*/ 0 w 439271"/>
                <a:gd name="connsiteY4" fmla="*/ 1416423 h 1416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1" h="1416423">
                  <a:moveTo>
                    <a:pt x="0" y="1416423"/>
                  </a:moveTo>
                  <a:lnTo>
                    <a:pt x="439271" y="188259"/>
                  </a:lnTo>
                  <a:lnTo>
                    <a:pt x="439271" y="0"/>
                  </a:lnTo>
                  <a:lnTo>
                    <a:pt x="8965" y="1255059"/>
                  </a:lnTo>
                  <a:lnTo>
                    <a:pt x="0" y="1416423"/>
                  </a:lnTo>
                  <a:close/>
                </a:path>
              </a:pathLst>
            </a:cu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9A86ACA5-7478-C031-ADD3-B6D3B82AB422}"/>
              </a:ext>
            </a:extLst>
          </p:cNvPr>
          <p:cNvSpPr txBox="1"/>
          <p:nvPr/>
        </p:nvSpPr>
        <p:spPr>
          <a:xfrm>
            <a:off x="5494838" y="4545929"/>
            <a:ext cx="8558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$120k</a:t>
            </a:r>
          </a:p>
        </p:txBody>
      </p:sp>
      <p:cxnSp>
        <p:nvCxnSpPr>
          <p:cNvPr id="14" name="Straight Connector 13">
            <a:extLst>
              <a:ext uri="{FF2B5EF4-FFF2-40B4-BE49-F238E27FC236}">
                <a16:creationId xmlns:a16="http://schemas.microsoft.com/office/drawing/2014/main" id="{80CF8F30-D4D8-0200-BFA7-C1E65EEAF3EB}"/>
              </a:ext>
            </a:extLst>
          </p:cNvPr>
          <p:cNvCxnSpPr/>
          <p:nvPr/>
        </p:nvCxnSpPr>
        <p:spPr>
          <a:xfrm flipV="1">
            <a:off x="4780758" y="3840743"/>
            <a:ext cx="887339" cy="625823"/>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Graphic 284" descr="Renovation (House With Sparkles) with solid fill">
            <a:extLst>
              <a:ext uri="{FF2B5EF4-FFF2-40B4-BE49-F238E27FC236}">
                <a16:creationId xmlns:a16="http://schemas.microsoft.com/office/drawing/2014/main" id="{F1CCC792-DBC3-EE98-EE16-C1B90DA01C1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240195" y="2839880"/>
            <a:ext cx="1626686" cy="1626686"/>
          </a:xfrm>
          <a:prstGeom prst="rect">
            <a:avLst/>
          </a:prstGeom>
        </p:spPr>
      </p:pic>
      <p:cxnSp>
        <p:nvCxnSpPr>
          <p:cNvPr id="15" name="Straight Connector 14">
            <a:extLst>
              <a:ext uri="{FF2B5EF4-FFF2-40B4-BE49-F238E27FC236}">
                <a16:creationId xmlns:a16="http://schemas.microsoft.com/office/drawing/2014/main" id="{10BCB172-2D0A-10C1-4A52-F3210825CEC3}"/>
              </a:ext>
            </a:extLst>
          </p:cNvPr>
          <p:cNvCxnSpPr/>
          <p:nvPr/>
        </p:nvCxnSpPr>
        <p:spPr>
          <a:xfrm flipV="1">
            <a:off x="6585307" y="3844333"/>
            <a:ext cx="887339" cy="625823"/>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Graphic 284" descr="Home with solid fill">
            <a:extLst>
              <a:ext uri="{FF2B5EF4-FFF2-40B4-BE49-F238E27FC236}">
                <a16:creationId xmlns:a16="http://schemas.microsoft.com/office/drawing/2014/main" id="{2315E058-A4C0-1B95-AF68-F2A72C90C3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43283" y="2837123"/>
            <a:ext cx="1626686" cy="1626686"/>
          </a:xfrm>
          <a:prstGeom prst="rect">
            <a:avLst/>
          </a:prstGeom>
        </p:spPr>
      </p:pic>
      <p:pic>
        <p:nvPicPr>
          <p:cNvPr id="17" name="Graphic 284" descr="Home with solid fill">
            <a:extLst>
              <a:ext uri="{FF2B5EF4-FFF2-40B4-BE49-F238E27FC236}">
                <a16:creationId xmlns:a16="http://schemas.microsoft.com/office/drawing/2014/main" id="{667159AB-1FF5-6278-F698-BAD7293D44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35504" y="2833300"/>
            <a:ext cx="1626686" cy="1626686"/>
          </a:xfrm>
          <a:prstGeom prst="rect">
            <a:avLst/>
          </a:prstGeom>
        </p:spPr>
      </p:pic>
      <p:grpSp>
        <p:nvGrpSpPr>
          <p:cNvPr id="6" name="Group 5">
            <a:extLst>
              <a:ext uri="{FF2B5EF4-FFF2-40B4-BE49-F238E27FC236}">
                <a16:creationId xmlns:a16="http://schemas.microsoft.com/office/drawing/2014/main" id="{435DC373-218E-FE20-5088-F4151FC03034}"/>
              </a:ext>
            </a:extLst>
          </p:cNvPr>
          <p:cNvGrpSpPr/>
          <p:nvPr/>
        </p:nvGrpSpPr>
        <p:grpSpPr>
          <a:xfrm>
            <a:off x="599299" y="2007292"/>
            <a:ext cx="5211190" cy="1015663"/>
            <a:chOff x="599299" y="2007292"/>
            <a:chExt cx="5211190" cy="1015663"/>
          </a:xfrm>
        </p:grpSpPr>
        <p:grpSp>
          <p:nvGrpSpPr>
            <p:cNvPr id="3" name="Group 2">
              <a:extLst>
                <a:ext uri="{FF2B5EF4-FFF2-40B4-BE49-F238E27FC236}">
                  <a16:creationId xmlns:a16="http://schemas.microsoft.com/office/drawing/2014/main" id="{4CE52451-78E5-B5DE-0F9B-754C907507B8}"/>
                </a:ext>
              </a:extLst>
            </p:cNvPr>
            <p:cNvGrpSpPr/>
            <p:nvPr/>
          </p:nvGrpSpPr>
          <p:grpSpPr>
            <a:xfrm>
              <a:off x="2592727" y="2361235"/>
              <a:ext cx="3217762" cy="268372"/>
              <a:chOff x="2592727" y="2361235"/>
              <a:chExt cx="3217762" cy="268372"/>
            </a:xfrm>
          </p:grpSpPr>
          <p:cxnSp>
            <p:nvCxnSpPr>
              <p:cNvPr id="19" name="Straight Connector 18">
                <a:extLst>
                  <a:ext uri="{FF2B5EF4-FFF2-40B4-BE49-F238E27FC236}">
                    <a16:creationId xmlns:a16="http://schemas.microsoft.com/office/drawing/2014/main" id="{8C2B988F-D5F1-F923-F209-9798E1A9226B}"/>
                  </a:ext>
                </a:extLst>
              </p:cNvPr>
              <p:cNvCxnSpPr>
                <a:cxnSpLocks/>
              </p:cNvCxnSpPr>
              <p:nvPr/>
            </p:nvCxnSpPr>
            <p:spPr>
              <a:xfrm>
                <a:off x="2592727" y="2361235"/>
                <a:ext cx="32177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1AF3833-1689-E866-DDB5-E2FD22BC461C}"/>
                  </a:ext>
                </a:extLst>
              </p:cNvPr>
              <p:cNvCxnSpPr>
                <a:cxnSpLocks/>
              </p:cNvCxnSpPr>
              <p:nvPr/>
            </p:nvCxnSpPr>
            <p:spPr>
              <a:xfrm flipV="1">
                <a:off x="5810489" y="2361235"/>
                <a:ext cx="0" cy="268372"/>
              </a:xfrm>
              <a:prstGeom prst="line">
                <a:avLst/>
              </a:prstGeom>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30AFDD3F-35C6-3AB0-B83E-47CAFD87107C}"/>
                </a:ext>
              </a:extLst>
            </p:cNvPr>
            <p:cNvSpPr txBox="1"/>
            <p:nvPr/>
          </p:nvSpPr>
          <p:spPr>
            <a:xfrm>
              <a:off x="599299" y="2007292"/>
              <a:ext cx="2213347" cy="1015663"/>
            </a:xfrm>
            <a:prstGeom prst="rect">
              <a:avLst/>
            </a:prstGeom>
            <a:noFill/>
          </p:spPr>
          <p:txBody>
            <a:bodyPr wrap="square">
              <a:spAutoFit/>
            </a:bodyPr>
            <a:lstStyle>
              <a:defPPr>
                <a:defRPr lang="en-US"/>
              </a:defPPr>
              <a:lvl1pPr>
                <a:defRPr sz="2000">
                  <a:solidFill>
                    <a:srgbClr val="2A3B4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3B4B"/>
                  </a:solidFill>
                  <a:effectLst/>
                  <a:uLnTx/>
                  <a:uFillTx/>
                  <a:latin typeface="Calibri" panose="020F0502020204030204"/>
                  <a:ea typeface="+mn-ea"/>
                  <a:cs typeface="+mn-cs"/>
                </a:rPr>
                <a:t>Homes priced around $120K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A3B4B"/>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id="{B19F9219-BACD-4386-256C-EC018D4CC0F6}"/>
              </a:ext>
            </a:extLst>
          </p:cNvPr>
          <p:cNvGrpSpPr/>
          <p:nvPr/>
        </p:nvGrpSpPr>
        <p:grpSpPr>
          <a:xfrm>
            <a:off x="6350643" y="2007292"/>
            <a:ext cx="5771033" cy="1015663"/>
            <a:chOff x="6350643" y="2007292"/>
            <a:chExt cx="5771033" cy="1015663"/>
          </a:xfrm>
        </p:grpSpPr>
        <p:cxnSp>
          <p:nvCxnSpPr>
            <p:cNvPr id="33" name="Straight Connector 32">
              <a:extLst>
                <a:ext uri="{FF2B5EF4-FFF2-40B4-BE49-F238E27FC236}">
                  <a16:creationId xmlns:a16="http://schemas.microsoft.com/office/drawing/2014/main" id="{3A2927BC-860E-4494-5251-EE4912AAAE38}"/>
                </a:ext>
              </a:extLst>
            </p:cNvPr>
            <p:cNvCxnSpPr>
              <a:cxnSpLocks/>
            </p:cNvCxnSpPr>
            <p:nvPr/>
          </p:nvCxnSpPr>
          <p:spPr>
            <a:xfrm>
              <a:off x="6350643" y="2361235"/>
              <a:ext cx="32177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65194A1-2364-14B2-D147-F316A1BD7E2B}"/>
                </a:ext>
              </a:extLst>
            </p:cNvPr>
            <p:cNvCxnSpPr>
              <a:cxnSpLocks/>
            </p:cNvCxnSpPr>
            <p:nvPr/>
          </p:nvCxnSpPr>
          <p:spPr>
            <a:xfrm flipV="1">
              <a:off x="6352570" y="2361235"/>
              <a:ext cx="0" cy="268372"/>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D0C2761-B33D-08A3-3731-36D953E5E19C}"/>
                </a:ext>
              </a:extLst>
            </p:cNvPr>
            <p:cNvSpPr txBox="1"/>
            <p:nvPr/>
          </p:nvSpPr>
          <p:spPr>
            <a:xfrm>
              <a:off x="9908329" y="2007292"/>
              <a:ext cx="2213347" cy="1015663"/>
            </a:xfrm>
            <a:prstGeom prst="rect">
              <a:avLst/>
            </a:prstGeom>
            <a:noFill/>
          </p:spPr>
          <p:txBody>
            <a:bodyPr wrap="square">
              <a:spAutoFit/>
            </a:bodyPr>
            <a:lstStyle>
              <a:defPPr>
                <a:defRPr lang="en-US"/>
              </a:defPPr>
              <a:lvl1pPr>
                <a:defRPr sz="2000">
                  <a:solidFill>
                    <a:srgbClr val="2A3B4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3B4B"/>
                  </a:solidFill>
                  <a:effectLst/>
                  <a:uLnTx/>
                  <a:uFillTx/>
                  <a:latin typeface="Calibri" panose="020F0502020204030204"/>
                  <a:ea typeface="+mn-ea"/>
                  <a:cs typeface="+mn-cs"/>
                </a:rPr>
                <a:t>Resident Preference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A3B4B"/>
                </a:solidFill>
                <a:effectLst/>
                <a:uLnTx/>
                <a:uFillTx/>
                <a:latin typeface="Calibri" panose="020F0502020204030204"/>
                <a:ea typeface="+mn-ea"/>
                <a:cs typeface="+mn-cs"/>
              </a:endParaRPr>
            </a:p>
          </p:txBody>
        </p:sp>
      </p:grpSp>
      <p:sp>
        <p:nvSpPr>
          <p:cNvPr id="37" name="TextBox 36">
            <a:extLst>
              <a:ext uri="{FF2B5EF4-FFF2-40B4-BE49-F238E27FC236}">
                <a16:creationId xmlns:a16="http://schemas.microsoft.com/office/drawing/2014/main" id="{1305E33C-5EC8-50EC-40A6-683B527D9927}"/>
              </a:ext>
            </a:extLst>
          </p:cNvPr>
          <p:cNvSpPr txBox="1"/>
          <p:nvPr/>
        </p:nvSpPr>
        <p:spPr>
          <a:xfrm>
            <a:off x="3724571" y="4552509"/>
            <a:ext cx="8558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$120k</a:t>
            </a:r>
          </a:p>
        </p:txBody>
      </p:sp>
      <p:sp>
        <p:nvSpPr>
          <p:cNvPr id="38" name="TextBox 37">
            <a:extLst>
              <a:ext uri="{FF2B5EF4-FFF2-40B4-BE49-F238E27FC236}">
                <a16:creationId xmlns:a16="http://schemas.microsoft.com/office/drawing/2014/main" id="{2701E393-7C61-4FC1-F7D7-6470E601920D}"/>
              </a:ext>
            </a:extLst>
          </p:cNvPr>
          <p:cNvSpPr txBox="1"/>
          <p:nvPr/>
        </p:nvSpPr>
        <p:spPr>
          <a:xfrm>
            <a:off x="7069368" y="4525946"/>
            <a:ext cx="8558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Renter</a:t>
            </a:r>
          </a:p>
        </p:txBody>
      </p:sp>
      <p:sp>
        <p:nvSpPr>
          <p:cNvPr id="5" name="TextBox 4">
            <a:extLst>
              <a:ext uri="{FF2B5EF4-FFF2-40B4-BE49-F238E27FC236}">
                <a16:creationId xmlns:a16="http://schemas.microsoft.com/office/drawing/2014/main" id="{4204B42B-91BC-7BA6-3BD4-F354609E2CCF}"/>
              </a:ext>
            </a:extLst>
          </p:cNvPr>
          <p:cNvSpPr txBox="1"/>
          <p:nvPr/>
        </p:nvSpPr>
        <p:spPr>
          <a:xfrm>
            <a:off x="640291" y="2911716"/>
            <a:ext cx="1794067" cy="1015663"/>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rgbClr val="2A3B4B"/>
                </a:solidFill>
                <a:effectLst/>
                <a:uLnTx/>
                <a:uFillTx/>
                <a:latin typeface="Calibri" panose="020F0502020204030204"/>
              </a:defRPr>
            </a:lvl1pPr>
          </a:lstStyle>
          <a:p>
            <a:r>
              <a:rPr lang="en-US" sz="2000" dirty="0"/>
              <a:t>Deed restricted with lower assessment</a:t>
            </a:r>
          </a:p>
        </p:txBody>
      </p:sp>
      <p:sp>
        <p:nvSpPr>
          <p:cNvPr id="18" name="TextBox 17">
            <a:extLst>
              <a:ext uri="{FF2B5EF4-FFF2-40B4-BE49-F238E27FC236}">
                <a16:creationId xmlns:a16="http://schemas.microsoft.com/office/drawing/2014/main" id="{E0A098D5-615E-4691-3A49-BDCE9FB7DE20}"/>
              </a:ext>
            </a:extLst>
          </p:cNvPr>
          <p:cNvSpPr txBox="1"/>
          <p:nvPr/>
        </p:nvSpPr>
        <p:spPr>
          <a:xfrm>
            <a:off x="9908329" y="4497304"/>
            <a:ext cx="1823998"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A3B4B"/>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3B4B"/>
                </a:solidFill>
                <a:effectLst/>
                <a:uLnTx/>
                <a:uFillTx/>
                <a:latin typeface="Calibri" panose="020F0502020204030204"/>
                <a:ea typeface="+mn-ea"/>
                <a:cs typeface="+mn-cs"/>
              </a:rPr>
              <a:t>Cohorts of existing residents in coaching</a:t>
            </a:r>
          </a:p>
        </p:txBody>
      </p:sp>
      <p:sp>
        <p:nvSpPr>
          <p:cNvPr id="21" name="TextBox 20">
            <a:extLst>
              <a:ext uri="{FF2B5EF4-FFF2-40B4-BE49-F238E27FC236}">
                <a16:creationId xmlns:a16="http://schemas.microsoft.com/office/drawing/2014/main" id="{EC966375-130D-C4E0-4E5E-A4A1EC527C2B}"/>
              </a:ext>
            </a:extLst>
          </p:cNvPr>
          <p:cNvSpPr txBox="1"/>
          <p:nvPr/>
        </p:nvSpPr>
        <p:spPr>
          <a:xfrm>
            <a:off x="9918059" y="2919067"/>
            <a:ext cx="159775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3B4B"/>
                </a:solidFill>
                <a:effectLst/>
                <a:uLnTx/>
                <a:uFillTx/>
                <a:latin typeface="Calibri" panose="020F0502020204030204"/>
                <a:ea typeface="+mn-ea"/>
                <a:cs typeface="+mn-cs"/>
              </a:rPr>
              <a:t>Target monthly payment below rent</a:t>
            </a:r>
          </a:p>
        </p:txBody>
      </p:sp>
    </p:spTree>
    <p:extLst>
      <p:ext uri="{BB962C8B-B14F-4D97-AF65-F5344CB8AC3E}">
        <p14:creationId xmlns:p14="http://schemas.microsoft.com/office/powerpoint/2010/main" val="380731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1"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omeowner Conference PPT Templae" id="{8E8C78B4-3060-2744-A461-30CBE13096F0}" vid="{555AFBD0-9B8B-0F4F-8DCB-5AB628FB76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f383d43-593f-4d5d-9d6a-6d9329a2bb34" xsi:nil="true"/>
    <lcf76f155ced4ddcb4097134ff3c332f xmlns="33de2ffa-3f87-46bf-ae6a-37f56cc707d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3844E1DC5B6E845BC3AAA4E5733CB8E" ma:contentTypeVersion="16" ma:contentTypeDescription="Create a new document." ma:contentTypeScope="" ma:versionID="81a3d96156bb7e1d7d5e51dd0d0f53d4">
  <xsd:schema xmlns:xsd="http://www.w3.org/2001/XMLSchema" xmlns:xs="http://www.w3.org/2001/XMLSchema" xmlns:p="http://schemas.microsoft.com/office/2006/metadata/properties" xmlns:ns2="33de2ffa-3f87-46bf-ae6a-37f56cc707d1" xmlns:ns3="3f383d43-593f-4d5d-9d6a-6d9329a2bb34" targetNamespace="http://schemas.microsoft.com/office/2006/metadata/properties" ma:root="true" ma:fieldsID="1d87e58d6f24e459aefaaa48ed1400c2" ns2:_="" ns3:_="">
    <xsd:import namespace="33de2ffa-3f87-46bf-ae6a-37f56cc707d1"/>
    <xsd:import namespace="3f383d43-593f-4d5d-9d6a-6d9329a2bb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de2ffa-3f87-46bf-ae6a-37f56cc707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4aa415b-28e3-47e5-b16d-cd92b2b0e80d"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f383d43-593f-4d5d-9d6a-6d9329a2bb3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dec2672-5711-491a-a0db-10fa3a4f5a0d}" ma:internalName="TaxCatchAll" ma:showField="CatchAllData" ma:web="3f383d43-593f-4d5d-9d6a-6d9329a2bb3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D4FAC7-12E4-4360-B504-E2122212BE9E}">
  <ds:schemaRefs>
    <ds:schemaRef ds:uri="http://schemas.microsoft.com/office/2006/metadata/properties"/>
    <ds:schemaRef ds:uri="http://schemas.microsoft.com/office/infopath/2007/PartnerControls"/>
    <ds:schemaRef ds:uri="3f383d43-593f-4d5d-9d6a-6d9329a2bb34"/>
    <ds:schemaRef ds:uri="33de2ffa-3f87-46bf-ae6a-37f56cc707d1"/>
  </ds:schemaRefs>
</ds:datastoreItem>
</file>

<file path=customXml/itemProps2.xml><?xml version="1.0" encoding="utf-8"?>
<ds:datastoreItem xmlns:ds="http://schemas.openxmlformats.org/officeDocument/2006/customXml" ds:itemID="{037F60EB-C18A-43C8-A9CD-64C49593D6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de2ffa-3f87-46bf-ae6a-37f56cc707d1"/>
    <ds:schemaRef ds:uri="3f383d43-593f-4d5d-9d6a-6d9329a2bb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88415C1-E411-456C-A8CB-DE755EB46D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309</TotalTime>
  <Words>4895</Words>
  <Application>Microsoft Office PowerPoint</Application>
  <PresentationFormat>Widescreen</PresentationFormat>
  <Paragraphs>496</Paragraphs>
  <Slides>61</Slides>
  <Notes>51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61</vt:i4>
      </vt:variant>
    </vt:vector>
  </HeadingPairs>
  <TitlesOfParts>
    <vt:vector size="70" baseType="lpstr">
      <vt:lpstr>Aptos</vt:lpstr>
      <vt:lpstr>Aptos Narrow</vt:lpstr>
      <vt:lpstr>Arial</vt:lpstr>
      <vt:lpstr>Calibri</vt:lpstr>
      <vt:lpstr>Calibri Light</vt:lpstr>
      <vt:lpstr>Franklin Gothic Book</vt:lpstr>
      <vt:lpstr>Franklin Gothic Demi Cond</vt:lpstr>
      <vt:lpstr>Inter</vt:lpstr>
      <vt:lpstr>1_Office Theme</vt:lpstr>
      <vt:lpstr>Displacement – Data, Trends &amp; Solutions</vt:lpstr>
      <vt:lpstr>Why are we here today?</vt:lpstr>
      <vt:lpstr>Elements of Displacement</vt:lpstr>
      <vt:lpstr>Why are we here today?</vt:lpstr>
      <vt:lpstr>Why is displacement bad?</vt:lpstr>
      <vt:lpstr>How do we address displacement?</vt:lpstr>
      <vt:lpstr>Creating common definition</vt:lpstr>
      <vt:lpstr>Collective Objectives</vt:lpstr>
      <vt:lpstr>Early understanding of displacement </vt:lpstr>
      <vt:lpstr>Emerging understanding of displacement </vt:lpstr>
      <vt:lpstr>Uncomfortable Questions</vt:lpstr>
      <vt:lpstr>Uncomfortable Questions</vt:lpstr>
      <vt:lpstr>Emerging Understanding  of displacement </vt:lpstr>
      <vt:lpstr>1.  Displacement harms all of us</vt:lpstr>
      <vt:lpstr>2. Climate, Policy &amp; Economy impact Displacement</vt:lpstr>
      <vt:lpstr>2. Climate, Policy &amp; Economy impact Displacement</vt:lpstr>
      <vt:lpstr>2. Climate, Policy &amp; Economy impact Displacement</vt:lpstr>
      <vt:lpstr>2. Climate, Policy &amp; Economy impact Displacement</vt:lpstr>
      <vt:lpstr>2. Climate, Policy &amp; Economy impact Displacement</vt:lpstr>
      <vt:lpstr>3. Early elements hard to see</vt:lpstr>
      <vt:lpstr>4. Not just homeowners</vt:lpstr>
      <vt:lpstr>5. Displacement is not inevitable</vt:lpstr>
      <vt:lpstr>Next Steps for tomorrow</vt:lpstr>
      <vt:lpstr>Questions</vt:lpstr>
      <vt:lpstr>Measuring Displacement</vt:lpstr>
      <vt:lpstr>Where we are at now</vt:lpstr>
      <vt:lpstr>Where we are at now</vt:lpstr>
      <vt:lpstr>Where we are at now</vt:lpstr>
      <vt:lpstr>Where we are stuck</vt:lpstr>
      <vt:lpstr>How others measure</vt:lpstr>
      <vt:lpstr>How others measure</vt:lpstr>
      <vt:lpstr>How others measure</vt:lpstr>
      <vt:lpstr>How others measure</vt:lpstr>
      <vt:lpstr>How others measure</vt:lpstr>
      <vt:lpstr>How others measure</vt:lpstr>
      <vt:lpstr>How others measure</vt:lpstr>
      <vt:lpstr>A Potential Way to Measure</vt:lpstr>
      <vt:lpstr>If we know stage, we can intervene</vt:lpstr>
      <vt:lpstr>Questions</vt:lpstr>
      <vt:lpstr>What options might be on the menu?</vt:lpstr>
      <vt:lpstr>5 Important Studies</vt:lpstr>
      <vt:lpstr>5 Important Studies</vt:lpstr>
      <vt:lpstr>5 Important Studies</vt:lpstr>
      <vt:lpstr>5 Important Studies</vt:lpstr>
      <vt:lpstr>5 Important Studies</vt:lpstr>
      <vt:lpstr>3 Important Studies</vt:lpstr>
      <vt:lpstr>5 Important Studies</vt:lpstr>
      <vt:lpstr>5 Important Studies</vt:lpstr>
      <vt:lpstr>5 Important Studies</vt:lpstr>
      <vt:lpstr>5 Important Studies</vt:lpstr>
      <vt:lpstr>5 Important Studies</vt:lpstr>
      <vt:lpstr>5 Important Studies</vt:lpstr>
      <vt:lpstr>5 Important Studies</vt:lpstr>
      <vt:lpstr>Tools for Policy Development</vt:lpstr>
      <vt:lpstr>What could be on the menu?</vt:lpstr>
      <vt:lpstr>Building the menu</vt:lpstr>
      <vt:lpstr>What could be on the menu?</vt:lpstr>
      <vt:lpstr>Building the menu</vt:lpstr>
      <vt:lpstr>What could be on the menu?</vt:lpstr>
      <vt:lpstr>Building the menu</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Teig Whaley-Smith</dc:creator>
  <cp:lastModifiedBy>Teig Whaley-Smith</cp:lastModifiedBy>
  <cp:revision>1</cp:revision>
  <dcterms:created xsi:type="dcterms:W3CDTF">2024-09-16T10:49:07Z</dcterms:created>
  <dcterms:modified xsi:type="dcterms:W3CDTF">2024-09-16T17:58:06Z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0x010100D3844E1DC5B6E845BC3AAA4E5733CB8E</vt:lpwstr>
  </property>
  <property fmtid="{D5CDD505-2E9C-101B-9397-08002B2CF9AE}" pid="3" name="MediaServiceImageTags">
    <vt:lpwstr/>
  </property>
</Properties>
</file>